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57" r:id="rId15"/>
    <p:sldId id="310" r:id="rId16"/>
    <p:sldId id="259" r:id="rId17"/>
    <p:sldId id="311" r:id="rId18"/>
    <p:sldId id="260" r:id="rId19"/>
    <p:sldId id="328" r:id="rId20"/>
    <p:sldId id="329" r:id="rId21"/>
    <p:sldId id="287" r:id="rId22"/>
    <p:sldId id="330" r:id="rId23"/>
    <p:sldId id="261" r:id="rId24"/>
    <p:sldId id="263" r:id="rId25"/>
    <p:sldId id="312" r:id="rId26"/>
    <p:sldId id="314" r:id="rId27"/>
    <p:sldId id="316" r:id="rId28"/>
    <p:sldId id="283" r:id="rId29"/>
    <p:sldId id="315" r:id="rId30"/>
    <p:sldId id="264" r:id="rId31"/>
    <p:sldId id="313" r:id="rId32"/>
    <p:sldId id="262" r:id="rId33"/>
    <p:sldId id="268" r:id="rId34"/>
    <p:sldId id="317" r:id="rId35"/>
    <p:sldId id="267" r:id="rId36"/>
    <p:sldId id="318" r:id="rId37"/>
    <p:sldId id="340" r:id="rId38"/>
    <p:sldId id="273" r:id="rId39"/>
    <p:sldId id="271" r:id="rId40"/>
    <p:sldId id="270" r:id="rId41"/>
    <p:sldId id="272" r:id="rId42"/>
    <p:sldId id="274" r:id="rId43"/>
    <p:sldId id="275" r:id="rId44"/>
    <p:sldId id="276" r:id="rId45"/>
    <p:sldId id="277" r:id="rId46"/>
    <p:sldId id="280" r:id="rId47"/>
    <p:sldId id="348" r:id="rId48"/>
    <p:sldId id="333" r:id="rId49"/>
    <p:sldId id="332" r:id="rId50"/>
    <p:sldId id="336" r:id="rId51"/>
    <p:sldId id="337" r:id="rId52"/>
    <p:sldId id="334" r:id="rId53"/>
    <p:sldId id="335" r:id="rId54"/>
    <p:sldId id="339" r:id="rId55"/>
    <p:sldId id="266" r:id="rId56"/>
    <p:sldId id="265" r:id="rId57"/>
    <p:sldId id="350" r:id="rId58"/>
    <p:sldId id="344" r:id="rId59"/>
    <p:sldId id="347" r:id="rId60"/>
    <p:sldId id="345" r:id="rId61"/>
    <p:sldId id="343" r:id="rId62"/>
    <p:sldId id="349" r:id="rId63"/>
    <p:sldId id="35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5A3C-31DC-4CEB-9C1E-58B6A8D1F0F6}" type="datetimeFigureOut">
              <a:rPr lang="pt-PT" smtClean="0"/>
              <a:t>06-02-2013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B880-3D98-49A7-9378-49CD86FEA9A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570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BAEAC-57EB-465B-B9E6-6FB4E58629BA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B880-3D98-49A7-9378-49CD86FEA9A2}" type="slidenum">
              <a:rPr lang="pt-PT" smtClean="0"/>
              <a:t>50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1.bp.blogspot.com/-ocqkCCqV0jw/TsPZGUy6FEI/AAAAAAAAALE/dbJ8YSx3IsM/s1600/Distribui%C3%A7%C3%A3o+mundial+do+clima+equatorial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.bp.blogspot.com/-PP-BipBNny8/TsZSgbbZJDI/AAAAAAAAALc/pKYwRoHfKWs/s1600/Gr%C3%A1fico+8%C2%BA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wp-content/uploads/2009/08/full-1-232db09adc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uncyc.org/pt/8/87/Mon%C3%A7%C3%B5es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.bp.blogspot.com/_M5Y_QvyLAZE/TCMw8U1G03I/AAAAAAAAAF8/tY_suXoMcDg/s1600/chuv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c/Zebras,_Serengeti_savana_plains,_Tanzania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5/5a/Adansonia_digitata_Baobab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9/95/Acacia_Bild1086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8/80/Zin_Valley_in_the_Negev_Desert_of_Israel_2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4/40/View_From_Sina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a/a1/Monumentvalley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commons/f/f5/Baja_California_Desert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//upload.wikimedia.org/wikipedia/commons/4/43/Outback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UJyznQSLYg/TrMkUHOVlDI/AAAAAAAADQI/rsYBjdN_34g/s1600/dsc_0310.jpg" TargetMode="External"/><Relationship Id="rId13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openxmlformats.org/officeDocument/2006/relationships/hyperlink" Target="http://2.bp.blogspot.com/-r9Llm8giVQs/TrMkWm3cs9I/AAAAAAAADQs/okkaBuei1EA/s1600/huacachina+(4).jpg" TargetMode="External"/><Relationship Id="rId2" Type="http://schemas.openxmlformats.org/officeDocument/2006/relationships/hyperlink" Target="http://2.bp.blogspot.com/-drQJ9wsjOBg/Ts6yus77s_I/AAAAAAAAEUE/iS_zeuxGK3w/s1600/oasis006peq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.bp.blogspot.com/-v0njElR_DeE/TrMjsG674mI/AAAAAAAADMY/WnBK4o3H_iY/s1600/huacachina.jpg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5" Type="http://schemas.openxmlformats.org/officeDocument/2006/relationships/image" Target="../media/image51.jpeg"/><Relationship Id="rId10" Type="http://schemas.openxmlformats.org/officeDocument/2006/relationships/hyperlink" Target="http://1.bp.blogspot.com/-ZvSAAwes890/TrMkaSvLIlI/AAAAAAAADRo/4A1BgOFsmMA/s1600/P1000996.JPG" TargetMode="External"/><Relationship Id="rId4" Type="http://schemas.openxmlformats.org/officeDocument/2006/relationships/hyperlink" Target="http://1.bp.blogspot.com/-cpsZGyH2wnY/TrMkYGcp8rI/AAAAAAAADRI/ARZoBt04_ig/s1600/laguna-de-huacachina.jpg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//upload.wikimedia.org/wikipedia/commons/a/ac/Nile_composite_NAS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//upload.wikimedia.org/wikipedia/commons/d/de/Nile_River_and_delta_from_orbit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//upload.wikimedia.org/wikipedia/commons/9/9f/Nile_SPOT_1173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//upload.wikimedia.org/wikipedia/commons/1/12/Nile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//upload.wikimedia.org/wikipedia/commons/f/f5/Oasis_in_Libya.jp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//upload.wikimedia.org/wikipedia/commons/a/a7/Sahara_satellite_hires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//upload.wikimedia.org/wikipedia/commons/5/5c/Qanat_illustration-fr.sv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hyperlink" Target="http://www.ghnet.it/%e2%80%9cinternational-traditional-knowledge-institute%e2%80%9d-la-tradizione-al-servizio-della-modernita/foggar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Turpan-karez-museo-d02.jpg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hyperlink" Target="//upload.wikimedia.org/wikipedia/commons/6/61/Foggara_01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hyperlink" Target="http://www.ghnet.it/%e2%80%9cinternational-traditional-knowledge-institute%e2%80%9d-la-tradizione-al-servizio-della-modernita/foggara_02/" TargetMode="External"/><Relationship Id="rId4" Type="http://schemas.openxmlformats.org/officeDocument/2006/relationships/image" Target="../media/image7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//upload.wikimedia.org/wikipedia/commons/9/9c/Oasis_Timimoun.jpg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//upload.wikimedia.org/wikipedia/commons/8/8e/Tozeur-palmerai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mNlAHvzEbBg/TsDzQVT_jiI/AAAAAAAAJpU/e81W--EIp7o/s1600/a-maior-floresta-do-mundo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1.bp.blogspot.com/-ocqkCCqV0jw/TsPZGUy6FEI/AAAAAAAAALE/dbJ8YSx3IsM/s400/Distribui%25C3%25A7%25C3%25A3o+mundial+do+clima+equatorial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7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4000" b="1" dirty="0" smtClean="0"/>
              <a:t>CLIMA EQUATORIAL</a:t>
            </a:r>
            <a:endParaRPr lang="pt-P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http://1.bp.blogspot.com/-Dr5xfoF87NU/TewKtrssVFI/AAAAAAAATuY/ssnwYa9AaJs/s1600/amaz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3984"/>
            <a:ext cx="9144000" cy="54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EQUATORIAL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EQUATORIAL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EQUATORIAL</a:t>
            </a:r>
            <a:br>
              <a:rPr lang="pt-PT" sz="2800" b="1" dirty="0" smtClean="0"/>
            </a:br>
            <a:r>
              <a:rPr lang="pt-PT" sz="3200" b="1" dirty="0" smtClean="0"/>
              <a:t>FLORESTA EQUATORIAL</a:t>
            </a:r>
            <a:endParaRPr lang="pt-PT" sz="3200" b="1" dirty="0"/>
          </a:p>
        </p:txBody>
      </p:sp>
      <p:pic>
        <p:nvPicPr>
          <p:cNvPr id="5" name="Marcador de Posição de Conteúdo 4" descr="http://www.aesap.edu.pt/Geografia/climas/img/florestaequatori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www.prof2000.pt/users/elisabethm/geo7/clima/climas_ficheiros/floresta2.jpg"/>
          <p:cNvPicPr/>
          <p:nvPr/>
        </p:nvPicPr>
        <p:blipFill>
          <a:blip r:embed="rId3" cstate="print">
            <a:lum bright="-30000" contrast="30000"/>
          </a:blip>
          <a:srcRect r="36382" b="7673"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www.aesap.edu.pt/Geografia/climas/img/florestaequatorial.jpg"/>
          <p:cNvPicPr/>
          <p:nvPr/>
        </p:nvPicPr>
        <p:blipFill>
          <a:blip r:embed="rId2" cstate="print"/>
          <a:srcRect l="68919" t="88806" r="19189"/>
          <a:stretch>
            <a:fillRect/>
          </a:stretch>
        </p:blipFill>
        <p:spPr bwMode="auto">
          <a:xfrm>
            <a:off x="1447800" y="6248400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http://3.bp.blogspot.com/-rDAyu3pXbYw/TsDzl3UN2QI/AAAAAAAAJpg/EIWUxHOnb6Y/s1600/mapa-amazon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EQUATORIAL</a:t>
            </a:r>
            <a:endParaRPr lang="pt-PT" sz="2800" b="1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2" cy="525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143000"/>
                <a:gridCol w="1371600"/>
                <a:gridCol w="1567544"/>
                <a:gridCol w="1099456"/>
                <a:gridCol w="1513116"/>
                <a:gridCol w="13062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equatorial </a:t>
                      </a:r>
                      <a:endParaRPr lang="pt-PT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Uma única estação, sempre quente e húmida 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ao longo de todo o ano (superior a 25º C).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Amplitude térmica anual quase nula.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Abundante todo o ano (superior a 2.000 mm).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Ausência de meses secos.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Floresta equatorial </a:t>
                      </a:r>
                    </a:p>
                    <a:p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Vegetação  sempre verde, muito densa, luxuriante, que a torna sombria nos estratos inferiores.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floresta equatorial possui elevada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biodiversidade.</a:t>
                      </a:r>
                      <a:endParaRPr lang="pt-PT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Junto ao equador.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489"/>
            <a:ext cx="9144000" cy="545251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TROPICAL HÚMIDO</a:t>
            </a:r>
            <a:endParaRPr lang="pt-PT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91200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3600" b="1" dirty="0" smtClean="0"/>
              <a:t>CLIMA TROPICAL HÚMIDO</a:t>
            </a:r>
            <a:br>
              <a:rPr lang="pt-PT" sz="3600" b="1" dirty="0" smtClean="0"/>
            </a:br>
            <a:r>
              <a:rPr lang="pt-PT" sz="1800" b="1" dirty="0" smtClean="0"/>
              <a:t>GRÁFICO TERMOPLUVIOMÉTRICO</a:t>
            </a:r>
            <a:endParaRPr lang="pt-PT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2706" name="Picture 2" descr="http://1.bp.blogspot.com/-PP-BipBNny8/TsZSgbbZJDI/AAAAAAAAALc/pKYwRoHfKWs/s640/Gr%25C3%25A1fico+8%25C2%25B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750"/>
          <a:stretch>
            <a:fillRect/>
          </a:stretch>
        </p:blipFill>
        <p:spPr bwMode="auto">
          <a:xfrm>
            <a:off x="2286000" y="54969"/>
            <a:ext cx="4419600" cy="677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TROPICAL HÚMIDO</a:t>
            </a: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TROPICAL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tudook.com/brasil/images/p008_0_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2234"/>
            <a:ext cx="9144000" cy="5765766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TROPICAL HÚMIDO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TROPICAL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rof2000.pt/users/elisabethm/geo7/clima/climas_ficheiros/moncao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676400"/>
            <a:ext cx="9180186" cy="51816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DE MONÇÃO</a:t>
            </a:r>
            <a:endParaRPr lang="pt-PT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3600" b="1" dirty="0" smtClean="0"/>
              <a:t>CLIMA EQUATORIAL</a:t>
            </a:r>
            <a:br>
              <a:rPr lang="pt-PT" sz="3600" b="1" dirty="0" smtClean="0"/>
            </a:br>
            <a:r>
              <a:rPr lang="pt-PT" sz="1800" b="1" dirty="0" smtClean="0"/>
              <a:t>GRÁFICO TERMOPLUVIOMÉTRICO</a:t>
            </a:r>
            <a:endParaRPr lang="pt-PT" sz="3600" b="1" dirty="0"/>
          </a:p>
        </p:txBody>
      </p:sp>
      <p:pic>
        <p:nvPicPr>
          <p:cNvPr id="5" name="Marcador de Posição de Conteúdo 4" descr="http://3.bp.blogspot.com/-Vw5XbQrvcHE/TbBt1Ooo_fI/AAAAAAAAAB8/YuUIS0V6k6s/s320/equatorial.bmp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1600200"/>
            <a:ext cx="5715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2000.pt/users/elisabethm/geo7/clima/climas_ficheiros/cmon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1000" y="1488594"/>
            <a:ext cx="3657600" cy="5369406"/>
          </a:xfrm>
          <a:prstGeom prst="rect">
            <a:avLst/>
          </a:prstGeom>
          <a:noFill/>
        </p:spPr>
      </p:pic>
      <p:pic>
        <p:nvPicPr>
          <p:cNvPr id="5" name="Picture 2" descr="http://www.infoescola.com/wp-content/uploads/2009/08/full-1-232db09ad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176992" cy="5410200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DE MONÇÃO</a:t>
            </a:r>
            <a:endParaRPr lang="pt-PT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7654" name="Picture 6" descr="Imagem:Monçõ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1.bp.blogspot.com/_M5Y_QvyLAZE/TCMw8U1G03I/AAAAAAAAAF8/tY_suXoMcDg/s320/chu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056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2" cy="525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143000"/>
                <a:gridCol w="1371600"/>
                <a:gridCol w="1567544"/>
                <a:gridCol w="1099456"/>
                <a:gridCol w="1513116"/>
                <a:gridCol w="13062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tropical húmido.</a:t>
                      </a:r>
                      <a:endParaRPr lang="pt-PT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Duas estações: a húmida mais longa que a seca.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ao longo do ano (superior a 20º C).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Fraca amplitude térmica anual.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Chuva abundante durante mais de seis meses (meses húmidos).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Existência de meses secos durante a estação seca. 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Floresta tropical .</a:t>
                      </a:r>
                    </a:p>
                    <a:p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 temperaturas sempre elevadas e a humidade abundante desenvolvem uma vegetação densa e estratificada. </a:t>
                      </a:r>
                      <a:endParaRPr lang="pt-PT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Área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envolvente do clima equatorial (extensas regiões da América do Sul, África Ocidental, Madagáscar e do Sudeste asiático.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TOPICAL HÚMIDO</a:t>
            </a:r>
            <a:endParaRPr lang="pt-PT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8076"/>
            <a:ext cx="9188823" cy="5569924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TOPICAL SECO</a:t>
            </a:r>
            <a:endParaRPr lang="pt-PT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666550" cy="515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3600" b="1" dirty="0" smtClean="0"/>
              <a:t>CLIMA TROPICAL SECO</a:t>
            </a:r>
            <a:br>
              <a:rPr lang="pt-PT" sz="3600" b="1" dirty="0" smtClean="0"/>
            </a:br>
            <a:r>
              <a:rPr lang="pt-PT" sz="1800" b="1" dirty="0" smtClean="0"/>
              <a:t>GRÁFICO TERMOPLUVIOMÉTRICO</a:t>
            </a:r>
            <a:endParaRPr lang="pt-PT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0" descr="http://upload.wikimedia.org/wikipedia/it/8/83/Tarang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6007"/>
            <a:ext cx="9144000" cy="3091993"/>
          </a:xfrm>
          <a:prstGeom prst="rect">
            <a:avLst/>
          </a:prstGeom>
          <a:noFill/>
        </p:spPr>
      </p:pic>
      <p:pic>
        <p:nvPicPr>
          <p:cNvPr id="6" name="Picture 2" descr="File:Zebras, Serengeti savana plains, Tanzan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47244"/>
            <a:ext cx="9139755" cy="408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File:Adansonia digitata Baobab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496" y="0"/>
            <a:ext cx="9181496" cy="6863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4" descr="Ficheiro:Acacia Bild10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8" descr="http://upload.wikimedia.org/wikipedia/commons/b/b3/Male_lion_on_savan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800" b="1" dirty="0" smtClean="0"/>
              <a:t>CLIMA EQUATORIAL</a:t>
            </a:r>
            <a:r>
              <a:rPr lang="pt-PT" sz="3200" b="1" dirty="0" smtClean="0"/>
              <a:t/>
            </a:r>
            <a:br>
              <a:rPr lang="pt-PT" sz="3200" b="1" dirty="0" smtClean="0"/>
            </a:br>
            <a:r>
              <a:rPr lang="pt-PT" sz="3200" b="1" dirty="0" smtClean="0"/>
              <a:t>FLORESTA EQUATORIAL</a:t>
            </a:r>
            <a:endParaRPr lang="pt-PT" sz="3200" b="1" dirty="0"/>
          </a:p>
        </p:txBody>
      </p:sp>
      <p:pic>
        <p:nvPicPr>
          <p:cNvPr id="5" name="Marcador de Posição de Conteúdo 4" descr="http://4.bp.blogspot.com/-cD2GWeY65rk/TsD0GnnniHI/AAAAAAAAJps/PodIMD3dsEw/s1600/floresta-amazonica-a-maior-do-mund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2226" name="Picture 2" descr="http://upload.wikimedia.org/wikipedia/commons/f/f1/Paesaggio_savana_con_termitai_in_Guinea-Biss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3730" name="Picture 2" descr="http://www.espacoturismo.com/blog/wp-content/gallery/africa-curiosidades/desertos-e-florestas-tropicai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</p:spPr>
      </p:pic>
      <p:pic>
        <p:nvPicPr>
          <p:cNvPr id="73732" name="Picture 4" descr="Tanzânia"/>
          <p:cNvPicPr>
            <a:picLocks noChangeAspect="1" noChangeArrowheads="1"/>
          </p:cNvPicPr>
          <p:nvPr/>
        </p:nvPicPr>
        <p:blipFill>
          <a:blip r:embed="rId3" cstate="print"/>
          <a:srcRect t="18049"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2" cy="655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143000"/>
                <a:gridCol w="1371600"/>
                <a:gridCol w="1567544"/>
                <a:gridCol w="1099456"/>
                <a:gridCol w="1513116"/>
                <a:gridCol w="1306286"/>
              </a:tblGrid>
              <a:tr h="388338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719795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445067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tropical seco.</a:t>
                      </a:r>
                      <a:endParaRPr lang="pt-PT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Duas estações: a seca mais longa que a húmida.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ao longo do ano (superior a 20º C).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Fraca amplitude térmica anual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mas superior à do clima tropical húmido.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 concentrada em 3 ou 4 meses.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Existência de um elevado número de meses secos e um reduzido número de meses húmidos.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Savana.</a:t>
                      </a:r>
                    </a:p>
                    <a:p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Formação herbácea denominada capim, com algumas árvores dispersas. </a:t>
                      </a:r>
                      <a:endParaRPr lang="pt-PT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Zona que envolve os desertos. Os seus domínios são o sudeste do continente sul-americano; a África, numa faixa que vai do Senegal à Etiópia; a África do Sul; parte da 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Autrália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.wikimedia.org/wikipedia/commons/f/f3/Aavik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88460" cy="4572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052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SAARA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16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ARÁBIA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82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CALAARI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AUSTRALIANO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052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NAMÍBIA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430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ATACAMA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53200" y="2743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GOBI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816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KARAKUM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MOJAVE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SONORA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5800" y="266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GRANDE BACIA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668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CHIHUAHUAN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098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PATAGÓNIA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05000" y="3733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GUAJIRA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0960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THAR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DESÉRTICO QUENTE</a:t>
            </a:r>
            <a:endParaRPr lang="pt-P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3600" b="1" dirty="0" smtClean="0"/>
              <a:t>CLIMA DESÉRTICO QUENTE</a:t>
            </a:r>
            <a:br>
              <a:rPr lang="pt-PT" sz="3600" b="1" dirty="0" smtClean="0"/>
            </a:br>
            <a:r>
              <a:rPr lang="pt-PT" sz="1800" b="1" dirty="0" smtClean="0"/>
              <a:t>GRÁFICO TERMOPLUVIOMÉTRICO</a:t>
            </a:r>
            <a:endParaRPr lang="pt-PT" sz="3600" b="1" dirty="0"/>
          </a:p>
        </p:txBody>
      </p:sp>
      <p:pic>
        <p:nvPicPr>
          <p:cNvPr id="6" name="Imagem 5" descr="http://4.bp.blogspot.com/-90mkp2rF4v8/TbBwJBLFQyI/AAAAAAAAACE/a32mdyzOhwM/s1600/des%25C3%25A9rtico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2000.pt/users/elisabethm/geo7/clima/climas_ficheiros/deser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358268" cy="51054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3600" b="1" dirty="0" smtClean="0"/>
              <a:t>CLIMA DESÉRTICO QUENTE</a:t>
            </a:r>
            <a:br>
              <a:rPr lang="pt-PT" sz="3600" b="1" dirty="0" smtClean="0"/>
            </a:br>
            <a:r>
              <a:rPr lang="pt-PT" sz="1800" b="1" dirty="0" smtClean="0"/>
              <a:t>GRÁFICO TERMOPLUVIOMÉTRICO</a:t>
            </a:r>
            <a:endParaRPr lang="pt-PT" sz="3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22" name="Picture 2" descr="http://www.kinca.com.br/blog/wp-content/uploads/a-aaaa-came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9718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DESERTO DO SAARA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8610" name="Picture 2" descr="Ficheiro:Zin Valley in the Negev Desert of Israel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4600" y="533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DESERTO DO NEGUEVE - ISRAEL</a:t>
            </a:r>
            <a:endParaRPr lang="pt-P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6562" name="Picture 2" descr="Ficheiro:View From Sina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622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DESERTO DO SINAI - EGIPTO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Vista aérea da floresta tropical no Panamá. Estudo contabilizou  que vivem cerca de 25  mil espécies de artrópodes na áre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EQUATORIAL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EQUATORIAL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/>
              <a:t>GRANDE BACIA </a:t>
            </a:r>
            <a:r>
              <a:rPr lang="pt-PT" dirty="0" smtClean="0"/>
              <a:t>- Estados Unidos</a:t>
            </a:r>
            <a:endParaRPr lang="pt-PT" dirty="0"/>
          </a:p>
        </p:txBody>
      </p:sp>
      <p:pic>
        <p:nvPicPr>
          <p:cNvPr id="64514" name="Picture 2" descr="Ficheiro:Monumentvall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84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7586" name="Picture 2" descr="Ficheiro:Baja California Des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956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DESERTO DE SONORA - MÉXICO</a:t>
            </a:r>
            <a:endParaRPr lang="pt-P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5538" name="Picture 2" descr="Ficheiro:Out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9812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DESERTO AUSTRALIANO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OÁSIS</a:t>
            </a:r>
            <a:endParaRPr lang="pt-PT" dirty="0"/>
          </a:p>
        </p:txBody>
      </p:sp>
      <p:pic>
        <p:nvPicPr>
          <p:cNvPr id="56322" name="Picture 2" descr="http://2.bp.blogspot.com/-drQJ9wsjOBg/Ts6yus77s_I/AAAAAAAAEUE/iS_zeuxGK3w/s320/oasis006pe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3048000" cy="2057400"/>
          </a:xfrm>
          <a:prstGeom prst="rect">
            <a:avLst/>
          </a:prstGeom>
          <a:noFill/>
        </p:spPr>
      </p:pic>
      <p:pic>
        <p:nvPicPr>
          <p:cNvPr id="56324" name="Picture 4" descr="http://1.bp.blogspot.com/-cpsZGyH2wnY/TrMkYGcp8rI/AAAAAAAADRI/ARZoBt04_ig/s320/laguna-de-huacach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000" t="6478" r="5000" b="6073"/>
          <a:stretch>
            <a:fillRect/>
          </a:stretch>
        </p:blipFill>
        <p:spPr bwMode="auto">
          <a:xfrm>
            <a:off x="6400800" y="1447800"/>
            <a:ext cx="2743200" cy="2057400"/>
          </a:xfrm>
          <a:prstGeom prst="rect">
            <a:avLst/>
          </a:prstGeom>
          <a:noFill/>
        </p:spPr>
      </p:pic>
      <p:pic>
        <p:nvPicPr>
          <p:cNvPr id="56333" name="Picture 13" descr="http://3.bp.blogspot.com/-v0njElR_DeE/TrMjsG674mI/AAAAAAAADMY/WnBK4o3H_iY/s320/huacachin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000" t="7477" r="5000" b="6542"/>
          <a:stretch>
            <a:fillRect/>
          </a:stretch>
        </p:blipFill>
        <p:spPr bwMode="auto">
          <a:xfrm>
            <a:off x="3048000" y="1447800"/>
            <a:ext cx="3352800" cy="2057400"/>
          </a:xfrm>
          <a:prstGeom prst="rect">
            <a:avLst/>
          </a:prstGeom>
          <a:noFill/>
        </p:spPr>
      </p:pic>
      <p:pic>
        <p:nvPicPr>
          <p:cNvPr id="56335" name="Picture 15" descr="http://4.bp.blogspot.com/-BUJyznQSLYg/TrMkUHOVlDI/AAAAAAAADQI/rsYBjdN_34g/s320/dsc_031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5000" t="7143" r="5000" b="7143"/>
          <a:stretch>
            <a:fillRect/>
          </a:stretch>
        </p:blipFill>
        <p:spPr bwMode="auto">
          <a:xfrm>
            <a:off x="0" y="3505200"/>
            <a:ext cx="3048000" cy="2032000"/>
          </a:xfrm>
          <a:prstGeom prst="rect">
            <a:avLst/>
          </a:prstGeom>
          <a:noFill/>
        </p:spPr>
      </p:pic>
      <p:pic>
        <p:nvPicPr>
          <p:cNvPr id="56337" name="Picture 17" descr="http://1.bp.blogspot.com/-ZvSAAwes890/TrMkaSvLIlI/AAAAAAAADRo/4A1BgOFsmMA/s320/P100099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5000" t="8290" r="5000" b="8808"/>
          <a:stretch>
            <a:fillRect/>
          </a:stretch>
        </p:blipFill>
        <p:spPr bwMode="auto">
          <a:xfrm>
            <a:off x="3048000" y="3505200"/>
            <a:ext cx="3352800" cy="2057400"/>
          </a:xfrm>
          <a:prstGeom prst="rect">
            <a:avLst/>
          </a:prstGeom>
          <a:noFill/>
        </p:spPr>
      </p:pic>
      <p:pic>
        <p:nvPicPr>
          <p:cNvPr id="56339" name="Picture 19" descr="http://2.bp.blogspot.com/-r9Llm8giVQs/TrMkWm3cs9I/AAAAAAAADQs/okkaBuei1EA/s320/huacachina+%25284%2529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5000" t="13349" r="5000" b="19672"/>
          <a:stretch>
            <a:fillRect/>
          </a:stretch>
        </p:blipFill>
        <p:spPr bwMode="auto">
          <a:xfrm>
            <a:off x="3200400" y="5562600"/>
            <a:ext cx="2954215" cy="1066800"/>
          </a:xfrm>
          <a:prstGeom prst="rect">
            <a:avLst/>
          </a:prstGeom>
          <a:noFill/>
        </p:spPr>
      </p:pic>
      <p:pic>
        <p:nvPicPr>
          <p:cNvPr id="56340" name="Picture 20" descr="http://www.sistema.templodeapolo.net/imagens/imagens/oasi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6468" name="Picture 148" descr="http://www.sistema.templodeapolo.net/imagens/imagens/oasi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45250" y="3429000"/>
            <a:ext cx="26987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pt-PT" dirty="0" smtClean="0"/>
              <a:t>DELTA DO RIO NILO</a:t>
            </a:r>
            <a:endParaRPr lang="pt-PT" dirty="0"/>
          </a:p>
        </p:txBody>
      </p:sp>
      <p:pic>
        <p:nvPicPr>
          <p:cNvPr id="57346" name="Picture 2" descr="File:Nile composite NA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179255" cy="6858000"/>
          </a:xfrm>
          <a:prstGeom prst="rect">
            <a:avLst/>
          </a:prstGeom>
          <a:noFill/>
        </p:spPr>
      </p:pic>
      <p:pic>
        <p:nvPicPr>
          <p:cNvPr id="57348" name="Picture 4" descr="File:Nile River and delta from orb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409700"/>
            <a:ext cx="6934200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9394" name="Picture 2" descr="File:Nile SPOT 11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8674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OÁSIS AO LONGO DO RIO NILO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8370" name="Picture 2" descr="File:N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00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OÁSIS AO LONGO DO RIO NILO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0420" name="Picture 4" descr="File:Oasis in Lib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048000" y="457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OÁSIS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8850" name="Picture 2" descr="http://hypescience.com/wp-content/uploads/2010/07/cam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62000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CAMELO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0898" name="Picture 2" descr="http://1.bp.blogspot.com/-BD8ksQYLNBk/Ty02RR7HnNI/AAAAAAAAOr4/xhSR1zwc3aA/s1600/1241972944ggbjR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19"/>
            <a:ext cx="9144000" cy="686112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9436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DROMEDÁRIO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lh5.ggpht.com/_4epHtEN2pCo/TAQ34DgIVOI/AAAAAAAAAxQ/BNRSonA5vqg/clima%20equatorial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EQUATORIAL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EQUATORIAL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2946" name="Picture 2" descr="http://revistageo.uol.com.br/cultura-expedicoes/29/imagens/i294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392" cy="6858000"/>
          </a:xfrm>
          <a:prstGeom prst="rect">
            <a:avLst/>
          </a:prstGeom>
          <a:noFill/>
        </p:spPr>
      </p:pic>
      <p:pic>
        <p:nvPicPr>
          <p:cNvPr id="82948" name="Picture 4" descr="http://revistageo.uol.com.br/cultura-expedicoes/29/imagens/i294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6299"/>
            <a:ext cx="2857500" cy="21717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124200" y="533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DESERTO DE TAKLAMAKAN – CHINA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DESERTO FRIO</a:t>
            </a:r>
          </a:p>
          <a:p>
            <a:pPr algn="ctr"/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3970" name="Picture 2" descr="http://revistageo.uol.com.br/cultura-expedicoes/29/imagens/i294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44000" cy="50292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429000" y="144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CARAVANA DE CAMELOS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DESERTO DE TAKLAMAKAN - CHINA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3.bp.blogspot.com/_fCF-1tcioeM/TOAMIgnC-kI/AAAAAAAABJg/S8lbsZNOlzc/s1600/cam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5778" name="Picture 2" descr="http://www.downloadswallpapers.com/wallpapers/2012/julho/caravana-de-camelos-wallpaper-17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057400" y="914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CARAVANA DE DROMEDÁRIOS</a:t>
            </a:r>
          </a:p>
          <a:p>
            <a:pPr algn="ctr"/>
            <a:r>
              <a:rPr lang="pt-PT" dirty="0" smtClean="0"/>
              <a:t>DESERTO DO SAARA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DESERTO DO SAARA</a:t>
            </a:r>
            <a:br>
              <a:rPr lang="pt-PT" dirty="0" smtClean="0"/>
            </a:br>
            <a:r>
              <a:rPr lang="pt-PT" sz="2800" dirty="0" smtClean="0"/>
              <a:t>IMAGEM DE SATÉLITE</a:t>
            </a:r>
            <a:endParaRPr lang="pt-PT" dirty="0"/>
          </a:p>
        </p:txBody>
      </p:sp>
      <p:pic>
        <p:nvPicPr>
          <p:cNvPr id="63490" name="Picture 2" descr="Ficheiro:Sahara satellite h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25928"/>
            <a:ext cx="9144001" cy="513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2" cy="525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143000"/>
                <a:gridCol w="1371600"/>
                <a:gridCol w="1567544"/>
                <a:gridCol w="1099456"/>
                <a:gridCol w="1513116"/>
                <a:gridCol w="13062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Estações do ano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Nome do bioma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6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Desértico quente.</a:t>
                      </a:r>
                      <a:endParaRPr lang="pt-PT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Uma única estação quente e seca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Elevada ao longo do ano.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Grandes amplitudes térmicas diárias.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Amplitude térmica anual moderada.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Fraca ou nula.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anual sempre inferior a 150 mm. 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Todos os meses são secos.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Deserto quente.</a:t>
                      </a:r>
                    </a:p>
                    <a:p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Vegetação xerófila, adaptada à secura extrema e elevadas amplitudes térmicas diurnas. Exemplos: 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cactos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figueira-da-índia, 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agávea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tasneira.</a:t>
                      </a:r>
                      <a:endParaRPr lang="pt-PT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Desertos quentes: Sahara, Namíbia. 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Calaari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Mojave, Atacama, arábico, australiano 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t-PT" sz="2400" dirty="0" smtClean="0"/>
              <a:t>CLIMAS QUENTES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800" b="1" dirty="0" smtClean="0"/>
              <a:t>CLIMA DESÉRTICO QUENTE</a:t>
            </a:r>
            <a:endParaRPr lang="pt-PT" sz="28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4274" name="Picture 2" descr="http://www.prof2000.pt/users/elisabethm/geo7/clima/climas_ficheiros/cquentes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6" descr="File:Qanat illustration-f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2" descr="http://www.mappeonline.com/unesco/atlas/data/typological%20inventory/images/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3352800" cy="4146297"/>
          </a:xfrm>
          <a:prstGeom prst="rect">
            <a:avLst/>
          </a:prstGeom>
          <a:noFill/>
        </p:spPr>
      </p:pic>
      <p:pic>
        <p:nvPicPr>
          <p:cNvPr id="5" name="Picture 10" descr="http://www.mappeonline.com/unesco/atlas/data/typological%20inventory/images/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382000" cy="2133600"/>
          </a:xfrm>
          <a:prstGeom prst="rect">
            <a:avLst/>
          </a:prstGeom>
          <a:noFill/>
        </p:spPr>
      </p:pic>
      <p:pic>
        <p:nvPicPr>
          <p:cNvPr id="6" name="Picture 8" descr="http://www.mappeonline.com/unesco/atlas/data/typological%20inventory/images/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4967409" cy="3276601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2971800" y="2362200"/>
            <a:ext cx="92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Foggara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3" descr="http://www.mappeonline.com/unesco/atlas/data/photographical%20inventory/images/1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962400" cy="2972882"/>
          </a:xfrm>
          <a:prstGeom prst="rect">
            <a:avLst/>
          </a:prstGeom>
          <a:noFill/>
        </p:spPr>
      </p:pic>
      <p:pic>
        <p:nvPicPr>
          <p:cNvPr id="5" name="Picture 24" descr="http://www.mappeonline.com/unesco/atlas/data/photographical%20inventory/images/1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702028" cy="3468709"/>
          </a:xfrm>
          <a:prstGeom prst="rect">
            <a:avLst/>
          </a:prstGeom>
          <a:noFill/>
        </p:spPr>
      </p:pic>
      <p:pic>
        <p:nvPicPr>
          <p:cNvPr id="6" name="Picture 6" descr="http://www.ghnet.it/2010/wp-content/uploads/2010/07/foggara-660x438.jpg">
            <a:hlinkClick r:id="rId4" tooltip="foggara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4276725" cy="2838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guiadoestudante.abril.com.br/imagem/g-clima-equatori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EQUATORIAL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EQUATORIAL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16" descr="http://www.mappeonline.com/unesco/atlas/data/photographical%20inventory/images/17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019425" cy="4286250"/>
          </a:xfrm>
          <a:prstGeom prst="rect">
            <a:avLst/>
          </a:prstGeom>
          <a:noFill/>
        </p:spPr>
      </p:pic>
      <p:pic>
        <p:nvPicPr>
          <p:cNvPr id="5" name="Picture 2" descr="File:Turpan-karez-museo-d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2" descr="http://www.mappeonline.com/unesco/atlas/data/photographical%20inventory/images/1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05125" cy="3810000"/>
          </a:xfrm>
          <a:prstGeom prst="rect">
            <a:avLst/>
          </a:prstGeom>
          <a:noFill/>
        </p:spPr>
      </p:pic>
      <p:pic>
        <p:nvPicPr>
          <p:cNvPr id="5" name="Picture 18" descr="http://www.mappeonline.com/unesco/atlas/data/photographical%20inventory/images/1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2666999" cy="3785961"/>
          </a:xfrm>
          <a:prstGeom prst="rect">
            <a:avLst/>
          </a:prstGeom>
          <a:noFill/>
        </p:spPr>
      </p:pic>
      <p:pic>
        <p:nvPicPr>
          <p:cNvPr id="6" name="Picture 20" descr="http://www.mappeonline.com/unesco/atlas/data/photographical%20inventory/images/11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5" y="0"/>
            <a:ext cx="2905125" cy="3810000"/>
          </a:xfrm>
          <a:prstGeom prst="rect">
            <a:avLst/>
          </a:prstGeom>
          <a:noFill/>
        </p:spPr>
      </p:pic>
      <p:pic>
        <p:nvPicPr>
          <p:cNvPr id="7" name="Picture 4" descr="http://www.ghnet.it/2010/wp-content/uploads/2010/07/foggara_02.jpg">
            <a:hlinkClick r:id="rId5" tooltip="foggara_0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90593"/>
            <a:ext cx="4038600" cy="2867407"/>
          </a:xfrm>
          <a:prstGeom prst="rect">
            <a:avLst/>
          </a:prstGeom>
          <a:noFill/>
        </p:spPr>
      </p:pic>
      <p:pic>
        <p:nvPicPr>
          <p:cNvPr id="8" name="Picture 8" descr="File:Foggara 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05765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OÁSIS</a:t>
            </a:r>
            <a:endParaRPr lang="pt-PT" dirty="0"/>
          </a:p>
        </p:txBody>
      </p:sp>
      <p:pic>
        <p:nvPicPr>
          <p:cNvPr id="61442" name="Picture 2" descr="File:Oasis Timimo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File:Tozeur-palmera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3250" name="Picture 2" descr="http://www.clickestudante.com/img/escolar/307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4034" name="Picture 2" descr="http://1.bp.blogspot.com/_eemtZ-jx8aM/TOKH34EJxvI/AAAAAAAAH9c/jsOxTTL0E5s/s400/floresta-amaz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3.bp.blogspot.com/-mNlAHvzEbBg/TsDzQVT_jiI/AAAAAAAAJpU/e81W--EIp7o/s400/a-maior-floresta-do-mund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EQUATORIAL</a:t>
            </a: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FLORESTA EQUATORIAL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565</Words>
  <Application>Microsoft Office PowerPoint</Application>
  <PresentationFormat>Apresentação no Ecrã (4:3)</PresentationFormat>
  <Paragraphs>231</Paragraphs>
  <Slides>63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63</vt:i4>
      </vt:variant>
    </vt:vector>
  </HeadingPairs>
  <TitlesOfParts>
    <vt:vector size="64" baseType="lpstr">
      <vt:lpstr>Tema do Office</vt:lpstr>
      <vt:lpstr>CLIMAS QUENTES CLIMA EQUATORIAL</vt:lpstr>
      <vt:lpstr>CLIMA EQUATORIAL GRÁFICO TERMOPLUVIOMÉTRICO</vt:lpstr>
      <vt:lpstr>CLIMA EQUATORIAL FLORESTA EQUATORIAL</vt:lpstr>
      <vt:lpstr>Apresentação do PowerPoint</vt:lpstr>
      <vt:lpstr>CLIMA EQUATORIAL FLORESTA EQUATORIAL</vt:lpstr>
      <vt:lpstr>CLIMA EQUATORIAL FLORESTA EQUATORIAL</vt:lpstr>
      <vt:lpstr>Apresentação do PowerPoint</vt:lpstr>
      <vt:lpstr>Apresentação do PowerPoint</vt:lpstr>
      <vt:lpstr>CLIMA EQUATORIAL FLORESTA EQUATORIAL</vt:lpstr>
      <vt:lpstr>CLIMA EQUATORIAL FLORESTA EQUATORIAL</vt:lpstr>
      <vt:lpstr>CLIMAS QUENTES CLIMA EQUATORIAL FLORESTA EQUATORIAL</vt:lpstr>
      <vt:lpstr>Apresentação do PowerPoint</vt:lpstr>
      <vt:lpstr>CLIMAS QUENTES CLIMA EQUATORIAL</vt:lpstr>
      <vt:lpstr>CLIMAS QUENTES CLIMA TROPICAL HÚMIDO</vt:lpstr>
      <vt:lpstr>CLIMA TROPICAL HÚMIDO GRÁFICO TERMOPLUVIOMÉTRICO</vt:lpstr>
      <vt:lpstr>Apresentação do PowerPoint</vt:lpstr>
      <vt:lpstr>Apresentação do PowerPoint</vt:lpstr>
      <vt:lpstr>CLIMA TROPICAL HÚMIDO FLORESTA TROPICAL</vt:lpstr>
      <vt:lpstr>CLIMAS QUENTES CLIMA DE MONÇÃO</vt:lpstr>
      <vt:lpstr>CLIMAS QUENTES CLIMA DE MONÇÃO</vt:lpstr>
      <vt:lpstr>Apresentação do PowerPoint</vt:lpstr>
      <vt:lpstr>Apresentação do PowerPoint</vt:lpstr>
      <vt:lpstr>CLIMAS QUENTES CLIMA TOPICAL HÚMIDO</vt:lpstr>
      <vt:lpstr>CLIMAS QUENTES CLIMA TOPICAL SECO</vt:lpstr>
      <vt:lpstr>CLIMA TROPICAL SECO GRÁFICO TERMOPLUVIOMÉTRICO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CLIMAS QUENTES CLIMA DESÉRTICO QUENTE</vt:lpstr>
      <vt:lpstr>Apresentação do PowerPoint</vt:lpstr>
      <vt:lpstr>CLIMA DESÉRTICO QUENTE GRÁFICO TERMOPLUVIOMÉTRICO</vt:lpstr>
      <vt:lpstr>CLIMA DESÉRTICO QUENTE GRÁFICO TERMOPLUVIOMÉTRICO</vt:lpstr>
      <vt:lpstr>Apresentação do PowerPoint</vt:lpstr>
      <vt:lpstr>Apresentação do PowerPoint</vt:lpstr>
      <vt:lpstr>Apresentação do PowerPoint</vt:lpstr>
      <vt:lpstr>GRANDE BACIA - Estados Unidos</vt:lpstr>
      <vt:lpstr>Apresentação do PowerPoint</vt:lpstr>
      <vt:lpstr>Apresentação do PowerPoint</vt:lpstr>
      <vt:lpstr>OÁSIS</vt:lpstr>
      <vt:lpstr>DELTA DO RIO NILO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DESERTO DO SAARA IMAGEM DE SATÉLITE</vt:lpstr>
      <vt:lpstr>CLIMAS QUENTES CLIMA DESÉRTICO QUENTE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OÁSIS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professor</cp:lastModifiedBy>
  <cp:revision>69</cp:revision>
  <dcterms:created xsi:type="dcterms:W3CDTF">2013-01-20T23:57:23Z</dcterms:created>
  <dcterms:modified xsi:type="dcterms:W3CDTF">2013-02-06T13:57:26Z</dcterms:modified>
</cp:coreProperties>
</file>