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315" r:id="rId3"/>
    <p:sldId id="265" r:id="rId4"/>
    <p:sldId id="303" r:id="rId5"/>
    <p:sldId id="304" r:id="rId6"/>
    <p:sldId id="305" r:id="rId7"/>
    <p:sldId id="314" r:id="rId8"/>
    <p:sldId id="302" r:id="rId9"/>
    <p:sldId id="316" r:id="rId10"/>
    <p:sldId id="258" r:id="rId11"/>
    <p:sldId id="317" r:id="rId12"/>
    <p:sldId id="259" r:id="rId13"/>
    <p:sldId id="321" r:id="rId14"/>
    <p:sldId id="319" r:id="rId15"/>
    <p:sldId id="320" r:id="rId16"/>
    <p:sldId id="322" r:id="rId17"/>
    <p:sldId id="31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0" d="100"/>
          <a:sy n="70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7FB3-6626-4BBC-A817-B751892D3C15}" type="datetimeFigureOut">
              <a:rPr lang="pt-PT" smtClean="0"/>
              <a:pPr/>
              <a:t>03-02-2013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834AB-AFA5-4225-8CA7-3725E138FC0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0/0f/Gutturu_mannu_g4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hyperlink" Target="http://2.bp.blogspot.com/-L44mYVGxE54/TxCWjbqtkOI/AAAAAAAAB8g/W5Sw8E-C1P0/s1600/linceiberico100.jpg" TargetMode="External"/><Relationship Id="rId2" Type="http://schemas.openxmlformats.org/officeDocument/2006/relationships/hyperlink" Target="http://www.villadeacebedo.com/fauna/jabal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hyperlink" Target="http://3.bp.blogspot.com/_UQRy_kTImzg/R6HAM07g_aI/AAAAAAAAAlU/NuWnafumrxk/s400/Caba%C3%B1eros.jpg" TargetMode="External"/><Relationship Id="rId9" Type="http://schemas.openxmlformats.org/officeDocument/2006/relationships/hyperlink" Target="http://www.javiermilla.es/Bosque/1/IMG_5279_600px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700" dirty="0" smtClean="0"/>
              <a:t>CLIMAS TEMPERADOS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CLIMA TEMPERADO MEDITERRÂNEO</a:t>
            </a:r>
            <a:endParaRPr lang="pt-PT" dirty="0"/>
          </a:p>
        </p:txBody>
      </p:sp>
      <p:pic>
        <p:nvPicPr>
          <p:cNvPr id="4" name="Picture 2" descr="http://upload.wikimedia.org/wikipedia/commons/e/ea/Macchia_mediterranea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2656"/>
            <a:ext cx="9144000" cy="493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MAQUIS</a:t>
            </a:r>
            <a:endParaRPr lang="pt-PT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-2808461"/>
            <a:ext cx="9144000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r>
              <a:rPr kumimoji="0" lang="pt-PT" sz="35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2532" name="Picture 4" descr="File:Gutturu mannu 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5780913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MEDITERRÂNEO</a:t>
            </a: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MAQUIS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000" dirty="0" smtClean="0"/>
              <a:t>CLIMA TEMPERADO MEDITERRÂNEO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4000" dirty="0" smtClean="0"/>
              <a:t>GARRIGUE</a:t>
            </a:r>
            <a:endParaRPr lang="pt-PT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4724400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Garrigue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designa uma formação vegetal,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baixa,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por vezes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impenetrável que ocorre em regiões calcárias, em terrenos secos e pouco profundos. Típica das regiões mediterrâneas, </a:t>
            </a:r>
            <a:r>
              <a:rPr lang="pt-PT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é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constituída principalmente por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arbustos r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esistentes à secura, por vezes cobertos de espinhos. Resulta da degradação da floresta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mediterrânea por ação do homem através do fogo e da sobre pastagem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durante mais de 5000 anos.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http://www.parlonsprovence.com/wp-content/uploads/2010/06/IMGP86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GARRIGUE</a:t>
            </a:r>
            <a:endParaRPr lang="pt-PT" dirty="0"/>
          </a:p>
        </p:txBody>
      </p:sp>
      <p:pic>
        <p:nvPicPr>
          <p:cNvPr id="23556" name="Picture 4" descr="http://upload.wikimedia.org/wikipedia/commons/9/9b/Mata-red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MEDITERRÂNEO</a:t>
            </a: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GARRIGUE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000" dirty="0" smtClean="0"/>
              <a:t>CLIMA TEMPERADO MEDITERRÂNEO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4000" dirty="0" smtClean="0"/>
              <a:t>GARRIGUE</a:t>
            </a:r>
            <a:endParaRPr lang="pt-PT" sz="4000" dirty="0"/>
          </a:p>
        </p:txBody>
      </p:sp>
      <p:pic>
        <p:nvPicPr>
          <p:cNvPr id="5" name="Marcador de Posição de Conteúdo 4" descr="http://www.parlonsprovence.com/wp-content/uploads/2010/06/IMGP8294c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000" dirty="0" smtClean="0"/>
              <a:t>CLIMA TEMPERADO MEDITERRÂNEO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4000" dirty="0" smtClean="0"/>
              <a:t>GARRIGUE</a:t>
            </a:r>
            <a:endParaRPr lang="pt-PT" sz="4000" dirty="0"/>
          </a:p>
        </p:txBody>
      </p:sp>
      <p:pic>
        <p:nvPicPr>
          <p:cNvPr id="6" name="Imagem 5" descr="http://www.parlonsprovence.com/wp-content/uploads/2010/06/IMGP84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parlonsprovence.com/wp-content/uploads/2010/06/IMGP87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000" dirty="0" smtClean="0"/>
              <a:t>CLIMA TEMPERADO MEDITERRÂNEO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4000" dirty="0" smtClean="0"/>
              <a:t>GARRIGUE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rc_mi" descr="http://avimed.cefe.cnrs.fr/photos_alberes/succession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MEDITERRÂNEO</a:t>
            </a: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Reconstituição da floresta mediterrânea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4" name="Marcador de Posição de Conteúdo 3"/>
          <p:cNvGraphicFramePr>
            <a:graphicFrameLocks/>
          </p:cNvGraphicFramePr>
          <p:nvPr/>
        </p:nvGraphicFramePr>
        <p:xfrm>
          <a:off x="0" y="1600200"/>
          <a:ext cx="9144002" cy="5196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  <a:gridCol w="1295400"/>
                <a:gridCol w="1295400"/>
                <a:gridCol w="1219200"/>
                <a:gridCol w="1371600"/>
                <a:gridCol w="1295400"/>
                <a:gridCol w="1447802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CLIMAS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BIOMAS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Tipo</a:t>
                      </a:r>
                      <a:r>
                        <a:rPr lang="pt-PT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clima</a:t>
                      </a:r>
                      <a:endParaRPr lang="pt-PT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Estações do ano</a:t>
                      </a:r>
                      <a:endParaRPr lang="pt-PT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Temperatura</a:t>
                      </a:r>
                      <a:endParaRPr lang="pt-PT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Precipitação</a:t>
                      </a:r>
                      <a:endParaRPr lang="pt-PT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Nome do bioma</a:t>
                      </a:r>
                      <a:endParaRPr lang="pt-PT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Caraterísticas</a:t>
                      </a:r>
                      <a:endParaRPr lang="pt-PT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Localização</a:t>
                      </a:r>
                      <a:endParaRPr lang="pt-PT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246880">
                <a:tc>
                  <a:txBody>
                    <a:bodyPr/>
                    <a:lstStyle/>
                    <a:p>
                      <a:endParaRPr lang="pt-PT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5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Clima temperado mediterrâneo</a:t>
                      </a:r>
                      <a:endParaRPr lang="pt-PT" sz="15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Quatro estações.</a:t>
                      </a:r>
                    </a:p>
                    <a:p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Verão  longo,</a:t>
                      </a:r>
                    </a:p>
                    <a:p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quente e seco.</a:t>
                      </a:r>
                    </a:p>
                    <a:p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Inverno ameno e húmido. </a:t>
                      </a:r>
                    </a:p>
                    <a:p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pt-PT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Primavera e o Outono são estações de transição.</a:t>
                      </a:r>
                      <a:endParaRPr lang="pt-PT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Elevada no Verão (superior a 20º C).</a:t>
                      </a:r>
                    </a:p>
                    <a:p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 Inverno,</a:t>
                      </a:r>
                      <a:r>
                        <a:rPr lang="pt-PT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quase sempre superior a 10ºC e nunca inferior a 0ºC.</a:t>
                      </a:r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Amplitude térmica anual moderada.</a:t>
                      </a:r>
                      <a:endParaRPr lang="pt-PT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Chuvas</a:t>
                      </a:r>
                      <a:r>
                        <a:rPr lang="pt-PT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irregulares no Outono, Inverno e Primavera.</a:t>
                      </a:r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Existência de três</a:t>
                      </a:r>
                      <a:r>
                        <a:rPr lang="pt-PT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ou mais </a:t>
                      </a:r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meses secos no Verão.</a:t>
                      </a:r>
                      <a:endParaRPr lang="pt-PT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Floresta mediterrânea, </a:t>
                      </a:r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maquis e </a:t>
                      </a:r>
                      <a:r>
                        <a:rPr lang="pt-PT" sz="16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garrigue</a:t>
                      </a:r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pt-PT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Árvores de folha perene e adaptadas à secura.</a:t>
                      </a:r>
                    </a:p>
                    <a:p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Exemplos:</a:t>
                      </a:r>
                    </a:p>
                    <a:p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Sobreiro, azinheira, zambujeiro, alfarrobeira, pinheiro manso.</a:t>
                      </a:r>
                      <a:endParaRPr lang="pt-PT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pt-PT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pt-PT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PT" sz="1600" dirty="0" smtClean="0">
                          <a:solidFill>
                            <a:schemeClr val="bg1"/>
                          </a:solidFill>
                        </a:rPr>
                        <a:t>Bacia do Mediterrâneo, Califórnia, </a:t>
                      </a:r>
                      <a:r>
                        <a:rPr lang="pt-PT" sz="1600" baseline="0" dirty="0" smtClean="0">
                          <a:solidFill>
                            <a:schemeClr val="bg1"/>
                          </a:solidFill>
                        </a:rPr>
                        <a:t> África do Sul, Chile, Austrália.</a:t>
                      </a:r>
                      <a:endParaRPr lang="pt-PT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pt-PT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200" dirty="0" smtClean="0"/>
              <a:t>CLIMAS TEMPERADOS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3600" dirty="0" smtClean="0"/>
              <a:t> CLIMA TEMPERADO MEDITERRÂNEO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248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pt-PT" dirty="0" smtClean="0"/>
              <a:t>CLIMA TEMPERADO MEDITERRÂNEO</a:t>
            </a:r>
            <a:br>
              <a:rPr lang="pt-PT" dirty="0" smtClean="0"/>
            </a:br>
            <a:r>
              <a:rPr lang="pt-PT" sz="2000" dirty="0" smtClean="0"/>
              <a:t>GRÁFICO TERMO PLUVIOMÉTRICO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www.prof2000.pt/users/elisabethm/geo7/clima/climas_ficheiros/mediterraneo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04800" y="1600200"/>
            <a:ext cx="4349232" cy="5029200"/>
          </a:xfrm>
          <a:prstGeom prst="rect">
            <a:avLst/>
          </a:prstGeom>
          <a:noFill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pt-PT" dirty="0" smtClean="0"/>
              <a:t>CLIMA TEMPERADO MEDITERRÂNEO</a:t>
            </a:r>
            <a:br>
              <a:rPr lang="pt-PT" dirty="0" smtClean="0"/>
            </a:br>
            <a:r>
              <a:rPr lang="pt-PT" sz="2000" dirty="0" smtClean="0"/>
              <a:t>GRÁFICO TERMO PLUVIOMÉTRICO</a:t>
            </a:r>
            <a:endParaRPr lang="pt-PT" dirty="0"/>
          </a:p>
        </p:txBody>
      </p:sp>
      <p:pic>
        <p:nvPicPr>
          <p:cNvPr id="12290" name="Picture 2" descr="http://1.bp.blogspot.com/-hA5qiJs9twA/TbBemaT5R3I/AAAAAAAAABM/8g4yaxuwGgE/s320/mediterr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876800" y="2057400"/>
            <a:ext cx="3971336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osque mediterraneo. Cerro del Hierro. 1 mayo 2007 #366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56464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000" dirty="0" smtClean="0"/>
              <a:t>CLIMA TEMPERADO MEDITERRÂNEO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4000" dirty="0" smtClean="0"/>
              <a:t>Bosque Mediterrâneo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etari.nirudia.com/photos/normal/ketari-20090619193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67350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000" dirty="0" smtClean="0"/>
              <a:t>CLIMA TEMPERADO MEDITERRÂNEO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4000" dirty="0" smtClean="0"/>
              <a:t>Bosque Mediterrâneo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pload.wikimedia.org/wikipedia/commons/2/2c/ElPicac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799"/>
            <a:ext cx="9144000" cy="5372099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000" dirty="0" smtClean="0"/>
              <a:t>CLIMA TEMPERADO MEDITERRÂNEO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4000" dirty="0" smtClean="0"/>
              <a:t>Bosque Mediterrâneo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25" descr="http://2.bp.blogspot.com/_ePjIFGip98A/Rw51dNk5hDI/AAAAAAAAHz0/_MXz0bbRgD4/s400/374507-32d1445af491b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" name="Picture 15" descr="http://www.villadeacebedo.com/fauna/jabal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3333" r="20000"/>
          <a:stretch>
            <a:fillRect/>
          </a:stretch>
        </p:blipFill>
        <p:spPr bwMode="auto">
          <a:xfrm>
            <a:off x="4267200" y="3810000"/>
            <a:ext cx="2438782" cy="2432686"/>
          </a:xfrm>
          <a:prstGeom prst="rect">
            <a:avLst/>
          </a:prstGeom>
          <a:noFill/>
        </p:spPr>
      </p:pic>
      <p:pic>
        <p:nvPicPr>
          <p:cNvPr id="6" name="Picture 19" descr="http://3.bp.blogspot.com/_UQRy_kTImzg/R6HAM07g_aI/AAAAAAAAAlU/NuWnafumrxk/s400/Caba%C3%B1ero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3810000" cy="3810000"/>
          </a:xfrm>
          <a:prstGeom prst="rect">
            <a:avLst/>
          </a:prstGeom>
          <a:noFill/>
        </p:spPr>
      </p:pic>
      <p:pic>
        <p:nvPicPr>
          <p:cNvPr id="7" name="Picture 23" descr="http://www.iberianbiodiversity.com/resources/_wsb_543x400_05.-Lobo-ib$C3$A9ri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04800"/>
            <a:ext cx="4495800" cy="3015164"/>
          </a:xfrm>
          <a:prstGeom prst="rect">
            <a:avLst/>
          </a:prstGeom>
          <a:noFill/>
        </p:spPr>
      </p:pic>
      <p:pic>
        <p:nvPicPr>
          <p:cNvPr id="8" name="Picture 6" descr="http://2.bp.blogspot.com/-L44mYVGxE54/TxCWjbqtkOI/AAAAAAAAB8g/W5Sw8E-C1P0/s320/linceiberico10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495800"/>
            <a:ext cx="3886200" cy="1821658"/>
          </a:xfrm>
          <a:prstGeom prst="rect">
            <a:avLst/>
          </a:prstGeom>
          <a:noFill/>
        </p:spPr>
      </p:pic>
      <p:pic>
        <p:nvPicPr>
          <p:cNvPr id="9" name="Picture 17" descr="http://www.javiermilla.es/Bosque/1/IMG_5279_600px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38596"/>
          <a:stretch>
            <a:fillRect/>
          </a:stretch>
        </p:blipFill>
        <p:spPr bwMode="auto">
          <a:xfrm>
            <a:off x="6781800" y="3810000"/>
            <a:ext cx="2175711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000" dirty="0" smtClean="0"/>
              <a:t>CLIMA TEMPERADO MEDITERRÂNEO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4000" dirty="0" smtClean="0"/>
              <a:t>MAQUIS</a:t>
            </a:r>
            <a:endParaRPr lang="pt-PT" sz="4000" dirty="0"/>
          </a:p>
        </p:txBody>
      </p:sp>
      <p:pic>
        <p:nvPicPr>
          <p:cNvPr id="7" name="Imagem 6" descr="http://hg-gassin.chez-alice.fr/HP-sollacaro/classes/images/maquis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81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ângulo 7"/>
          <p:cNvSpPr/>
          <p:nvPr/>
        </p:nvSpPr>
        <p:spPr>
          <a:xfrm>
            <a:off x="4648200" y="2057400"/>
            <a:ext cx="4038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 smtClean="0"/>
              <a:t>O maquis é uma formação vegetal composta por arbustos e pequenas árvores (2 a 10 m) que ocorre em solos siliciosos. </a:t>
            </a:r>
          </a:p>
          <a:p>
            <a:pPr algn="just"/>
            <a:endParaRPr lang="pt-PT" sz="2000" dirty="0" smtClean="0"/>
          </a:p>
          <a:p>
            <a:pPr algn="just"/>
            <a:r>
              <a:rPr lang="pt-PT" sz="2000" dirty="0" smtClean="0"/>
              <a:t>Resulta da degradação da floresta mediterrânea original, pela ação do homem, através de incêndios repetidos, para criar pastagens. </a:t>
            </a:r>
          </a:p>
          <a:p>
            <a:pPr algn="just"/>
            <a:endParaRPr lang="pt-PT" sz="2000" dirty="0" smtClean="0"/>
          </a:p>
          <a:p>
            <a:pPr algn="just"/>
            <a:r>
              <a:rPr lang="pt-PT" sz="2000" dirty="0" smtClean="0"/>
              <a:t>Também pode constituir um estádio da recuperação  natural da floresta mediterrânea. 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304</Words>
  <Application>Microsoft Office PowerPoint</Application>
  <PresentationFormat>Apresentação no Ecrã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Tema do Office</vt:lpstr>
      <vt:lpstr>CLIMAS TEMPERADOS CLIMA TEMPERADO MEDITERRÂNEO</vt:lpstr>
      <vt:lpstr>CLIMA TEMPERADO MEDITERRÂNEO GRÁFICO TERMO PLUVIOMÉTRICO</vt:lpstr>
      <vt:lpstr>CLIMA TEMPERADO MEDITERRÂNEO GRÁFICO TERMO PLUVIOMÉTRICO</vt:lpstr>
      <vt:lpstr>CLIMA TEMPERADO MEDITERRÂNEO Bosque Mediterrâneo</vt:lpstr>
      <vt:lpstr>CLIMA TEMPERADO MEDITERRÂNEO Bosque Mediterrâneo</vt:lpstr>
      <vt:lpstr>CLIMA TEMPERADO MEDITERRÂNEO Bosque Mediterrâneo</vt:lpstr>
      <vt:lpstr>Diapositivo 7</vt:lpstr>
      <vt:lpstr>Diapositivo 8</vt:lpstr>
      <vt:lpstr>CLIMA TEMPERADO MEDITERRÂNEO MAQUIS</vt:lpstr>
      <vt:lpstr>MAQUIS</vt:lpstr>
      <vt:lpstr>CLIMA TEMPERADO MEDITERRÂNEO GARRIGUE</vt:lpstr>
      <vt:lpstr>GARRIGUE</vt:lpstr>
      <vt:lpstr>CLIMA TEMPERADO MEDITERRÂNEO GARRIGUE</vt:lpstr>
      <vt:lpstr>CLIMA TEMPERADO MEDITERRÂNEO GARRIGUE</vt:lpstr>
      <vt:lpstr>CLIMA TEMPERADO MEDITERRÂNEO GARRIGUE</vt:lpstr>
      <vt:lpstr>CLIMA TEMPERADO MEDITERRÂNEO Reconstituição da floresta mediterrânea</vt:lpstr>
      <vt:lpstr>CLIMAS TEMPERADOS  CLIMA TEMPERADO MEDITERRÂNEO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Cidalia</dc:creator>
  <cp:lastModifiedBy>Cidalia</cp:lastModifiedBy>
  <cp:revision>129</cp:revision>
  <dcterms:created xsi:type="dcterms:W3CDTF">2013-01-21T17:57:59Z</dcterms:created>
  <dcterms:modified xsi:type="dcterms:W3CDTF">2013-02-03T17:48:00Z</dcterms:modified>
</cp:coreProperties>
</file>