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6" r:id="rId3"/>
    <p:sldId id="287" r:id="rId4"/>
    <p:sldId id="284" r:id="rId5"/>
    <p:sldId id="320" r:id="rId6"/>
    <p:sldId id="307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299" r:id="rId19"/>
    <p:sldId id="298" r:id="rId20"/>
    <p:sldId id="321" r:id="rId21"/>
    <p:sldId id="277" r:id="rId22"/>
    <p:sldId id="279" r:id="rId23"/>
    <p:sldId id="278" r:id="rId24"/>
    <p:sldId id="303" r:id="rId25"/>
    <p:sldId id="304" r:id="rId26"/>
    <p:sldId id="280" r:id="rId27"/>
    <p:sldId id="281" r:id="rId28"/>
    <p:sldId id="274" r:id="rId29"/>
    <p:sldId id="286" r:id="rId30"/>
    <p:sldId id="275" r:id="rId31"/>
    <p:sldId id="276" r:id="rId32"/>
    <p:sldId id="257" r:id="rId33"/>
    <p:sldId id="300" r:id="rId34"/>
    <p:sldId id="302" r:id="rId35"/>
    <p:sldId id="273" r:id="rId36"/>
    <p:sldId id="282" r:id="rId37"/>
    <p:sldId id="30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pt/url?sa=i&amp;rct=j&amp;q=permafrost&amp;source=images&amp;cd=&amp;cad=rja&amp;docid=U0UWJwQ1ez47aM&amp;tbnid=RtMOLVPNyKTSlM:&amp;ved=0CAUQjRw&amp;url=http://www.madrimasd.org/blogs/universo/2012/11/08/142393&amp;ei=DrwoUfm1A4nChAeU8ICgAw&amp;bvm=bv.42768644,d.ZG4&amp;psig=AFQjCNHLgReAw_4hjO2JWdv8vHmyTPRaww&amp;ust=136171047415739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sa=i&amp;rct=j&amp;q=boi+almiscarado&amp;source=images&amp;cd=&amp;cad=rja&amp;docid=4H1YmfuAydiLvM&amp;tbnid=thUBSYqccN9MHM:&amp;ved=0CAUQjRw&amp;url=http://www.edukbr.com.br/oficina/groen_animais.htm&amp;ei=ns4oUY7lLMTOhAeMoIG4Ag&amp;bvm=bv.42768644,d.ZG4&amp;psig=AFQjCNG7UOcPnRjlFpPDjQwIG21NS7Px5Q&amp;ust=1361715015539015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google.pt/url?sa=i&amp;rct=j&amp;q=boi+almiscarado&amp;source=images&amp;cd=&amp;cad=rja&amp;docid=UPrZSx6c3O5KwM&amp;tbnid=KVhcc9usfHTT8M:&amp;ved=0CAUQjRw&amp;url=http://www.animaisemdestaque.com/boi-almiscarado/&amp;ei=184oUeasI4-FhQeJ-oHgAw&amp;bvm=bv.42768644,d.ZG4&amp;psig=AFQjCNG7UOcPnRjlFpPDjQwIG21NS7Px5Q&amp;ust=1361715015539015" TargetMode="Externa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//upload.wikimedia.org/wikipedia/commons/9/98/Muskox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pt/url?sa=i&amp;rct=j&amp;q=aves+tundra&amp;source=images&amp;cd=&amp;cad=rja&amp;docid=rFg2550gI3Ql6M&amp;tbnid=SCLAKeqcWKc7MM:&amp;ved=0CAUQjRw&amp;url=http%3A%2F%2Fwww.kalipedia.com%2Fecologia%2Ftema%2Ftundra-taiga.html%3Fx1%3D20070418klpcnaecl_18.Kes&amp;ei=SAUqUbbSCIi4hAe6roDYBA&amp;bvm=bv.42768644,d.ZG4&amp;psig=AFQjCNGRgwgFR68ZQr1Tw0gm-W5MoGuAeg&amp;ust=1361794755732755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pt/url?sa=i&amp;source=images&amp;cd=&amp;cad=rja&amp;docid=Qp7FunC-z605NM&amp;tbnid=dqfjaF5Ag6tJJM:&amp;ved=0CAgQjRwwAA&amp;url=http://foodforthought.lift.com.pt/2009/04/grande-dia/&amp;ei=lxshUYXSGJG2hAeQj4GAAg&amp;psig=AFQjCNEz-iYLT5W8VqMiGFvn04bzT-tSYg&amp;ust=136121064747562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pt/url?sa=i&amp;rct=j&amp;q=gronelandia&amp;source=images&amp;cd=&amp;cad=rja&amp;docid=gd-h9WvZWbETQM&amp;tbnid=39v8RUUqfdAaZM:&amp;ved=0CAUQjRw&amp;url=http://livrearbitrio.forumeiros.com/t28-degelo-da-calota-glacial-da-gronelandia-esta-a-acelerar-dramaticamente&amp;ei=phwhUbLRFuL40gHJmoGgCA&amp;bvm=bv.42553238,d.ZG4&amp;psig=AFQjCNGTe88rp6HRGmQxheGsdkCuEIRseg&amp;ust=136121071016164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//upload.wikimedia.org/wikipedia/commons/8/8b/Maritime-Antarctica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1.bp.blogspot.com/-bBrtVLLBE9U/Te3196OafmI/AAAAAAAAAtI/K7n3h_ja6m0/s1600/untitled.bm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3.bp.blogspot.com/-k4zLUkDRkVo/Te0xAC676TI/AAAAAAAAAs4/oaTGku4JEhU/s1600/Clima%20Pola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pt/url?sa=i&amp;rct=j&amp;q=antartida&amp;source=images&amp;cd=&amp;cad=rja&amp;docid=tddDQleeNe2V5M&amp;tbnid=G6_QEIoRAy5DgM:&amp;ved=0CAUQjRw&amp;url=http://www.portalsaofrancisco.com.br/alfa/capas/turismo/antartida.php&amp;ei=ZBshUeDOKrO_0QGuooDgAg&amp;psig=AFQjCNGbhwC_1uKwfWYFhBk-MufDo9h35Q&amp;ust=136121058853179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pt/url?sa=i&amp;rct=j&amp;q=aurora+boreal&amp;source=images&amp;cd=&amp;cad=rja&amp;docid=F2-NerQS3vLx9M&amp;tbnid=QkSKNhSJ95YqbM:&amp;ved=0CAUQjRw&amp;url=http://amaralnascimento.blogspot.com/2008/02/aurora-boreal.html&amp;ei=kSAhUaCHKI_s8gTa-oHICw&amp;bvm=bv.42553238,d.ZG4&amp;psig=AFQjCNEGjzaUoOA3YQE_MEZ6qMiVte8A1w&amp;ust=1361211892970403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//upload.wikimedia.org/wikipedia/commons/0/07/Aurore_australe_-_Aurora_australis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pt/url?sa=i&amp;rct=j&amp;q=aurora+boreal&amp;source=images&amp;cd=&amp;cad=rja&amp;docid=4BOpoVnZ1ozH5M&amp;tbnid=5K64zZH_eEC03M:&amp;ved=0CAUQjRw&amp;url=http://tudosuperinteressante.blogspot.com/2011/01/aurora-boreal.html&amp;ei=fCAhUY7PKoXa8ASH7oDACQ&amp;bvm=bv.42553238,d.ZG4&amp;psig=AFQjCNEGjzaUoOA3YQE_MEZ6qMiVte8A1w&amp;ust=1361211892970403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5/53/Brooks_Range_Mountains_ANWR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pt/url?sa=i&amp;rct=j&amp;q=l%C3%ADquen&amp;source=images&amp;cd=&amp;cad=rja&amp;docid=__H-GjaKgty0vM&amp;tbnid=kbzyvvHxDxqc6M:&amp;ved=0CAUQjRw&amp;url=http://www.cameraviajante.com.br/fotostaquari1.htm&amp;ei=vcgoUZuaC4Gg0QWtn4DIDQ&amp;bvm=bv.42768644,d.d2k&amp;psig=AFQjCNHp4LW4eGNo2i9QHQwZXYgVoJSqEQ&amp;ust=136171369313440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//upload.wikimedia.org/wikipedia/commons/e/e1/L%C3%ADquen_cat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pt-PT" dirty="0" smtClean="0"/>
              <a:t>DISTRIBUIÇÃO DO CLIMA POLAR</a:t>
            </a:r>
            <a:endParaRPr lang="pt-PT" dirty="0"/>
          </a:p>
        </p:txBody>
      </p:sp>
      <p:pic>
        <p:nvPicPr>
          <p:cNvPr id="16391" name="Picture 7" descr="http://image.slidesharecdn.com/tipos-de-clima-1228336440844560-8/95/slide-6-728.jpg?12283324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458200" cy="542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2226" name="Picture 2" descr="http://1.bp.blogspot.com/_C7Iz4IeO6Pw/S1Hwn8X6DkI/AAAAAAAAAQ0/pU0GDlFDGgo/s1600/2087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5"/>
            <a:ext cx="9144000" cy="6851905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124200" y="4572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/>
              <a:t>LÍQUENES</a:t>
            </a:r>
            <a:endParaRPr lang="pt-PT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TUNDRA</a:t>
            </a:r>
            <a:endParaRPr lang="pt-PT" dirty="0"/>
          </a:p>
        </p:txBody>
      </p:sp>
      <p:pic>
        <p:nvPicPr>
          <p:cNvPr id="24580" name="Picture 4" descr="http://upload.wikimedia.org/wikipedia/commons/a/a5/800px-Map-Tund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8370" name="Picture 2" descr="Tundra Stream - Ala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590800" y="304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</a:rPr>
              <a:t>TUNDRA</a:t>
            </a:r>
            <a:endParaRPr lang="pt-PT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6322" name="Picture 2" descr="Arctic Tundra and Mountains - Ala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590800" y="304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</a:rPr>
              <a:t>TUNDRA</a:t>
            </a:r>
            <a:endParaRPr lang="pt-PT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Picture 8" descr="http://rilke11.edublogs.org/files/2009/03/17hannahfrostytundra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TUNDRA no INVERNO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6" descr="http://meioambiente.culturamix.com/blog/wp-content/gallery/vegetacao/vegetacao-tundra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PERMAFROST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1442" name="Picture 2" descr="http://4.bp.blogspot.com/-GRXJTa1JCb4/ULbe-K2QDMI/AAAAAAAABns/3ko-XUMkiCM/s1600/permafrost+ver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574" cy="68580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PERMAFROST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0418" name="Picture 2" descr="http://www.madrimasd.org/blogs/universo/wp-content/blogs.dir/42/files/145/criosol-fuente-synoptic-table-scie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20907" cy="6858001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7200" y="2286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PERMAFROST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PT" dirty="0" smtClean="0"/>
              <a:t>BOI ALMISCARADO</a:t>
            </a:r>
            <a:endParaRPr lang="pt-PT" dirty="0"/>
          </a:p>
        </p:txBody>
      </p:sp>
      <p:pic>
        <p:nvPicPr>
          <p:cNvPr id="48130" name="Picture 2" descr="Boi almiscar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6248400" cy="2938605"/>
          </a:xfrm>
          <a:prstGeom prst="rect">
            <a:avLst/>
          </a:prstGeom>
          <a:noFill/>
        </p:spPr>
      </p:pic>
      <p:pic>
        <p:nvPicPr>
          <p:cNvPr id="48132" name="Picture 4" descr="http://www.edukbr.com.br/oficina/gifs/groen_bo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038600"/>
            <a:ext cx="4103768" cy="2667000"/>
          </a:xfrm>
          <a:prstGeom prst="rect">
            <a:avLst/>
          </a:prstGeom>
          <a:noFill/>
        </p:spPr>
      </p:pic>
      <p:pic>
        <p:nvPicPr>
          <p:cNvPr id="48134" name="Picture 6" descr="http://www.animaisemdestaque.com/wp-content/uploads/2012/11/Boi-almiscarad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038600"/>
            <a:ext cx="3962400" cy="2662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7106" name="Picture 2" descr="File:Muskox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4479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2860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ÁREA DE DISTRIBUIÇÃO DO BOI ALMISCARADO</a:t>
            </a:r>
            <a:endParaRPr kumimoji="0" lang="pt-PT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304800" y="5334000"/>
            <a:ext cx="6096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304800" y="6096000"/>
            <a:ext cx="609600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43000" y="617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Áreas onde foi introduzido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430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Últimos redutos antes da quase extinção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772400" cy="914400"/>
          </a:xfrm>
        </p:spPr>
        <p:txBody>
          <a:bodyPr/>
          <a:lstStyle/>
          <a:p>
            <a:r>
              <a:rPr lang="pt-PT" dirty="0" smtClean="0"/>
              <a:t>CLIMA POLAR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" name="Imagem 4" descr="http://www.prof2000.pt/users/elisabethm/geo7/clima/climas_ficheiros/siberiano.jpg"/>
          <p:cNvPicPr/>
          <p:nvPr/>
        </p:nvPicPr>
        <p:blipFill>
          <a:blip r:embed="rId2" cstate="print">
            <a:lum bright="-20000" contrast="40000"/>
          </a:blip>
          <a:srcRect t="7554"/>
          <a:stretch>
            <a:fillRect/>
          </a:stretch>
        </p:blipFill>
        <p:spPr bwMode="auto">
          <a:xfrm>
            <a:off x="381000" y="1219200"/>
            <a:ext cx="457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ttp://www.prof2000.pt/users/elisabethm/geo7/clima/climas_ficheiros/tundrag.jpg"/>
          <p:cNvPicPr/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486400" y="1295400"/>
            <a:ext cx="3200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0178" name="AutoShape 2" descr="data:image/jpeg;base64,/9j/4AAQSkZJRgABAQAAAQABAAD/2wCEAAkGBhAQEBQQEBAQEBIVFBQPGBAQFBAPEBAQFBAVFBQQFBQXHCYeFxkjGRQVHy8gIycpLCwsFR4xNTAqNSYrLCkBCQoKDgwOFQ8PFywcHBwsKSwpKSkpLCksKSkpKSkpKSwpKSwpLCkpLCwsLCkpKSkpKSkpLCwpKSkpKSkpKSwpKf/AABEIAMEA+QMBIgACEQEDEQH/xAAbAAABBQEBAAAAAAAAAAAAAAAAAQIDBAUGB//EAD8QAAEEAAQEAwYDBgUDBQAAAAEAAgMRBBIhMQUGQVETYXEiMoGRobFCUsEUIzNy0fAVJFNi8YKywgcWNHOS/8QAGQEAAwEBAQAAAAAAAAAAAAAAAAECAwQF/8QAIBEBAQEBAAMBAAMBAQAAAAAAAAECEQMhMRITMlFBYf/aAAwDAQACEQMRAD8Ay0ItC9N5hUiEIBUIQgBASoQCUlpFJUAlJaQhIBCEIMIQhACEIQAhCEAIQhACEIQAhCEAiSk5IgyUhKhAIhCEAiEJU0kpLSEBAFJUIQBSEJzWk7An0QCWhTYfCl5oDz+W6tN4U7Nl39NN+qm2Q+VnoWl/gzhd35VW/UEI/wAJdQ0N2R1S/cV+azUK/Jwxws1Q7f36qvJhHA1Sf6lLlQJUEUkTIIQhACEIQAhCEAIQhBhCEFAIhCEAIQkQAhCEAISJU0hCEIBUJFPhsK6Rwa0E2Q3QXua2SNJhOHSTPDIm+I42ab2As+lLqeDclSaveWlo6X1rWiL1CMXgDgsE1oBZPKfbIJJMbTtfSzWg7LI4TxuSCy0+R89Vz63df1b5xJ9dkOWox0AOm4bp8lM3h8bdaBPcCj81yr+apD91GeapFj+dVr3LrnQMv3BeyA0flHytcczmeS7Jvqq+N5iml0zFrT0bpfkj8U/1HbNjjdpUbq3DS0kfJQScKw7tcuXzC5LhU5hc14Ot2fPuCuzfK3NqNHAOHoRam9hzlZmN5Ja72mvOo6rm+L8vvhJ9lx6g9Kv6r0CPxGUWgOj6g3r/ANRV/wDZo8Swi/g06tI7FVny6n0r4pXjJCRdrzDyE9hL43F4J6jb6rkMXhXRPLHAhw3DhRXXnc18cusXP1ChCFaAhCEAIQhAIlSWi0GCUJEIAQmRPsX6/dPSAQhCYJaElJQmkqEIQCru+QeEytcJNDG6ifaqq65K3Gmq4rCRZ3tbV2du/wAV6fwLCeFG1mdzar92TnDL6A7hc/n1ycb+HPb1l89SZpqH4QB8Vx4goeu66rmnEMdLTdwA0n8x7rn3tWOPjXX1SypmTVWnRphZ+i06lWyb/NTRQ/e0/IpWtStB8bdV0xcXRRG/w156HQLk2Qm7J+HRdBhcR+6rz+izq8tHDcVcw107K7g+LBrrDR2rb1WHDiW3RFj+9+6mlxIA1BB6OAoEdlFi5XexvbKyiNDoQuH5s5MNulZnd/1AkeVH72tTg/FSCPasHSgdQfMFdQ14c2zse6M25p6zNTleDywlu/p8VGvROcOW79tuWiCQcupNXVg7rz2WMtNEV16Luxuaji3i5pqS0ItaICRKkKQCEIQYQhCAjg90fH/uKeosL7g+O2nUlSqc/IevVoQhCohSVCE0hCVCA0eAREzNIdlIN9ySNdAu3mxrmttzrdXvd/Vcpy+wA7jz1IvtoVt4x3QLk8vvTp8fqM+ZxcST9VA6NWiFmcdnnjhc6Boc4UarMasWQOpq9FHVnvbYUNWfiqPLvHnYgPZLG5kjKdeVzGuadNA7qtAO1TlKzgujSmDVz/MfFZ2FseGje6Qiy9rc4YLoad1ocvjE+EDiT7RJoGswbemauqXT56aTYVewrwAQ7qq4fSkzJdOTixBKGG9DXobUuKna6i1gGlmrFnvXRUrT2O0IJPp0KVEWcLiAHWNR8l23D8aC0aVYu/w35EbLgYm0b6eXdbnC8WBQzED0vVTYuV1k8bZGFjjpW4oheU8zcPbE92h6EFpbWpO43XpuCxNkFp0O47rkefMKHNJbkGU27QBx7eqvxXmk+Wdy4EpEqF3uIiEqRACEIQDI5Q666b2CE4qHERmrb01oaFx7X2UMWMGQl13ZGooA17vkFl++etNPz33lLhT+Hs1hvfe/6KdU+HPLszjQsRigdvYJr6q4n4/6jyf2IlRSFozLSVCVBEQlS0gNzgUY32vyWvOVkcuytvK4DrsKOvW1uYli5PJ9dXj+KbgopGlWFHIOyyacZOKly+fms79oObdanEI7G1Lm48ZG6TIHjNdUDZ0Ws4huQHNur7RlCp4QUNvip2HN1/oo1TkPLtbUzHpgYpA1So4J6a1PAQOHRGlbhfR0/RVGqxE6kB0fDJtdHa9DpXos7njCksL3NDwBvlujXTqpOGuFihZ+SucxROdCSaeO2zx2P9lTn1pV95eUFClxFZjQIF7G7+qiXouAUkSoTIiEqgxGLZH75IvoAXOPoErZPdVJbeRN+un06Ks3BNDMlki8xLtSTdqDDYpk0oc02GtJ/LkO2Ujq5aCznN9rTXccim7LE41u/wBrXQeyO6fhZw6wTbveNa1Z2VTi2BdI4EagDQdATufVLDDLGz23NrQ9iNd7H2WM1qask9RrcS5lt91pJFV4fjHTS+FGwvcdW9BlAslx2aAug/8Abzv9WL6/0W88mawvj1HQP5CvZzh60VVm5FkHuuv1C9SEY7BKYW9guSeXX+un+LLyCXlHEDoCqcnAJ27sPwXsz8Gw9FXk4awqv59J/hjyPAwyRvFsI13o6eS6iVpLb1XTz8FjPRUJ+EVtaWt/o84/LnXBMLbWhiMAQqjm0oUz8fhS9jmtOUlrmgjdpIoFeYcO5KxjcQ22hoa4OMgcDpe7epJ7ea9epFJmzIcKa1FfdTNw9K45qaQjpIMiWk8hGVIG0nAJQE8NQZAFKxNATwmF/AyGxX9ldBJEZYjTsrwPLK4diuWily9SFs8G4i1r66H6qKqPPeLYRwkJy7mvZoi/IWs4hd3zzy6R/mIiC06u1aKO/wAfiuGc4nc3076Lv8ev1lxeTP5pqKQkWjMKpPw4PdmcdKAojQeitoWe8Tc5Wnj8lxexDh8KyOwwbnMa6lS2hCrOZmcha1dXtCBw58/7tgN+9egArqSdAE+GBzzlYC4+XQdyegW3ExsTMrb1oud1ca+gHQKd2c4eJe9VsBghhWFjSHOOjn9h/pt/29T3Un7Qew+v9U9wtJkWEzI2va9myJaVf9uaqs/HGNXO6PTRLUmVZzOOsIT2cZYUcHYv5AmuhaegVY8UYmzcZiY0uc6gNSgeizcKY7ouW41wvw/a03oDrXdaEXHcVOP3bGYdpJqSQ53FnQhnQnzKdi+HxiJ7i8yzFv8AEfV6dANgESlY5NzqShyieVGJNU0rKa4pzWmlHMwo6OGhye1QZqUkZ1TCcMTqT2tQ4KT4jSgpCEJ9HCOKfDJRUbmoCRus4ZOJozG8BwI2XA8y8vmCQkCmuNgdviug4fiyw/33XRYuNmJhIc2zWh3IVY3cVO8zceQliQtWjxLhbonlp169VTLF3y9+OKziHKjKpcqMqZIS1Pgw5e4NaNT32HmfJPyrTwcAY2/xOFk9mnUNH3KnWuRUnadC1sbS1oru78Tz3Pl5JrnJXqFzli3+FzotRF6TOguvWJXNKzsVg2O1N/VaDnRjrapYuVp0BAXNG7Jdh25q1UgZlIFiydtdupVzDcOB9ou8/RVMa+GBwdPTLY6QOJFBrd2+qfS4Ti+IbCwO1cScjWtFkvI0Ffr0UcHL0k2WSc0dCIWuJZGfP8xVjgHAXvaMRNZLiXRscc3hRk20eZrr5rdbgiO/wU96rjNbwt46pZME8A9dD18lrtgPZKYdNU+jjzqc7qKM+0PVS48U5w7Ej6qrhnnxG/zD7p1LtW8HGUUNwsri2ByNtdZ/ijQ0CqNbfBY3Mcgdh3EWNQfqpU49zlLAbKq5lPhjqqRK2GNtoKY9WW4JwgbK2ydiOmTN71fNUnyh3tDY6j0WUaAapcqigPtj5K+6JOhULU0tVl0aYWJhExdHwWcZaJXPiNWsLiCw6EoJo8U5dbIS6t+qw5+VR0XbcLlzjVXThWdgrm7CuJXl8vKr+iqP5amGwteufsrPyhMdgGHornl0i+GPHJODSt3YVLIdbXpHH4Y2YeQj3spAPmdF5pJotJu6RczPwjlC9OdIoy9OJRm03KVJSTRUHp5w9nVqmhwQ/KomcxxDR8L2Gr01rRQT81YYFsmdzCLaWFpc1zTW/n5hcvL/AI6OxJjswlZFQbHldNI49WMr2b6arB4dwl/FMaMdI3/JxWyKJ4vxiNDIR+W9r3UvE+JYbGzMvFtiw+XLJERIx81Gwwmqa3e6Ouy7DDcUwojHhyxZGgABhBDQBoKCi5vfZzUW44wAAGgAaUOg7JwTIcbG8Wx7XDyIKjxWPijrxHtaTsDufQBAWCxNMCoP5hwzbuQAjprmHwSQcdik/hyWR+EtIcfQHdMenn3GbEsg/wB7vus6F9PBO1gn0sKbjeOBlkcDdvcdP5lmsnv4q0PTosMS4G7BF/AhVucf3eD33e1vw1J+y1MG2ooxYfTGgubqDQXO/wDqNjxkih66yn0rKP1Uqci2RXuH6rIjK0cDjmRU51nX3BVu1+iuy2Inp6pwzAtZCxtfhHzOpXIcx4HwZSGimkZgB07hWOBc+OmmDJWRxxuJAIJtmmgJOhv4KzzmQ4McOlt+xWes3P1pNS/HMYR/7xt9wuglhpcoJaK7hlSxseB7wB+PVKiMt0SjMa0pcPR2Vd8SlSiRSewC1JLBYTMNhSDafS46bhTC1un96KwIZCbScKe3LqRp36KxLxOFhp0rAe2YWnAljY4J5CgPEIshk8RmQfisUFyHH+fm0Y4Gl16eI62ivIDVVM2/CupFfmfjRc58Q0jBLNN3uHUntdrl3G1WxPEXPdmdXagMrQOwHRRmddMzyOe66le1MKQzJhkVcT0/KjKo/H8kftPkgNvEc7Yh/vCL/wDKysVjfF1IAPlsVnkpMyqYk+JurfqcwpoDhsSPRMEp7o8Yq0reF4pPC7PG9zXAVd9O1HRWH804hxzOfbjpmoA/AhZvi+SPECVzP8EtXm8aduW381Zg5gAB0c11UDexOl/K1ltclngsAjf9FH4zf+KmqMXjGtp2p/lBNd7pQuxrWFoNjMaGhomrSeE4dD8FLDh5Xe6yR38rS77KL4p/q55L/jq8LjniCN7ZHBuoIzEBrmmvtSwuL8RM77c5xIGWyegVFzTeV4IPY20j4FRPjIF7j6pTwz/Tvkv+HNdROvwU7SSdVUY5SiUBazMnxn+rfq7G8Bax41K+IRl2ZrdQDRIHrvS5zxlc4fi8r2m6133FddFOs9POlkS62tLCcQlDQ39oMTegDnH6N2+af/gr5DmhZZ3dCXZHC/xx3o5nXy2ToMHM94iODeTWUGQEhuvvE6CllyNfbRwbmEU7iD2u8gZIxe1ucAV0HDeHsIt+IEg7huQEd76rl8RPDhTlfBA6StY2OMjGm93OPXyaPiqx5rGv+Wg1qgQS0V3BOuqj8W/FfqT66riOJwUO8+Z35GU8lUouJOcP3eEmeNdXey2vWv1XMRc1uYSWwYck9fDaK22/5UPFOaX4hoa4ZXDqHOLSPQ6/VP8Ai/8AB/I2eOcUe5oiDRFer2tfn22DjdedLEima1wsZ9dReh+Kzs99VK14Wsxz0yuutLGcSzDKNGjUNGjR8FlSutPfIFD4gVScK3qK0hKlLQUvhhUSEOQXJzmpRGgI6TsilACTN5oCvbUZR0tICi1SDS09kmUp6W0+kaIyntiHVJacEGVz+ydDZ3QxndSZ6SoSNb/wr2Gx0rKyOLPIbLObKp451FXPTqYuJvmZlnZHMCK9toLvKnbhZnEeXRlc+AkgAkwu1cGjU5T+L0Oqs8NkDgNR2XQYBjepAJDhm3y20i1h383025+vry17GjbT7K1gOEGX2i7LGDq4g2f9rO5+y1MVyq6F9zPa6LoYz7UlH3QDq3zPyTpsXdAANaBTWj3WjsAt7vvxjM8+poGwNFNw8Pa3jxHetlTPbh3b4aG9PdDmbeQNWszx04YhZ8X1sN4fM+LxYHiKOMm2nxJC0n/TABOUgmxtopcPx/wmtvFnY3+4eQ512MoJAI9VW4JxJo9iR74wDmbIw05riKIr8QNK/wARwLsW4QTvLJGjOx7QHNlbWhA7kKb95VT52FwmKwMxPieC516l0Riz6bW12mulq3isJDm9jBP/AC+K2KGWMbDQA6hcwzg+Fa7TGF1bCmxkOB90uN5fkrGI5gx0ZBY3M26a6OpmnT3fZ/oEfn36P9cntYxkLmytA4e17NQSIbe5uxdoKB6hc5xHgk8eZxie1gOhcMpyl1NJadR8loy88ykU+OKwb2c2iNtL6LHxXG5JRTyHdi63PaLvKHE3lvotM51GetZVA4p3iHuoy5MJ81rxl1YEieHqq1yc2RHD6nJPRDT3KjbLrScQEjTteEpeq2cJROkEzk3xFG5ybmCOAqAhCupKhCEgcnjdCEA8pj0IQcK1PahClS/gPeHqPuu/g974N+yELDyNvG5vm7+P8P1K547pUKs/Ea+mlAQhWkrPeC6jrhvR/wD3pULPyf8AF4czzN/8qb+b+i0uSPel/wDq/wDJCFev6Jz/AGdHzL/Ei9f6LI55/gRfD9UqFnj7GmvlcG5NKELqcxW7JzUIQDDunu2QhIEalQhBhSIQgP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50180" name="Picture 4" descr="http://meioambiente.culturamix.com/blog/wp-content/gallery/fauna-da-tundra/fauna-da-tundra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947239" cy="2285999"/>
          </a:xfrm>
          <a:prstGeom prst="rect">
            <a:avLst/>
          </a:prstGeom>
          <a:noFill/>
        </p:spPr>
      </p:pic>
      <p:pic>
        <p:nvPicPr>
          <p:cNvPr id="50184" name="Picture 8" descr="[tundra+artica.jp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048000" cy="2057400"/>
          </a:xfrm>
          <a:prstGeom prst="rect">
            <a:avLst/>
          </a:prstGeom>
          <a:noFill/>
        </p:spPr>
      </p:pic>
      <p:pic>
        <p:nvPicPr>
          <p:cNvPr id="50186" name="Picture 10" descr="[animaisnanevelobo3.jpg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1" y="0"/>
            <a:ext cx="6172200" cy="2286000"/>
          </a:xfrm>
          <a:prstGeom prst="rect">
            <a:avLst/>
          </a:prstGeom>
          <a:noFill/>
        </p:spPr>
      </p:pic>
      <p:pic>
        <p:nvPicPr>
          <p:cNvPr id="50188" name="Picture 12" descr="[animaisnanevelebre3.jpg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999" y="2286000"/>
            <a:ext cx="6096001" cy="2057400"/>
          </a:xfrm>
          <a:prstGeom prst="rect">
            <a:avLst/>
          </a:prstGeom>
          <a:noFill/>
        </p:spPr>
      </p:pic>
      <p:pic>
        <p:nvPicPr>
          <p:cNvPr id="50190" name="Picture 14" descr="http://www.kalipedia.com/kalipediamedia/cienciasnaturales/media/200704/18/ecologia/20070418klpcnaecl_68.Ies.SC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362210"/>
            <a:ext cx="4648199" cy="2495789"/>
          </a:xfrm>
          <a:prstGeom prst="rect">
            <a:avLst/>
          </a:prstGeom>
          <a:noFill/>
        </p:spPr>
      </p:pic>
      <p:pic>
        <p:nvPicPr>
          <p:cNvPr id="50192" name="Picture 16" descr="Mors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4343400"/>
            <a:ext cx="4495801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4818" name="Picture 2" descr="http://foodforthought.lift.com.pt/files/gronelandia_avia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401"/>
            <a:ext cx="9144000" cy="6905401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DESERTO GELADO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GRONELÂNDIA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4.bp.blogspot.com/_1NUFxgQph3U/TS_ULKe2ozI/AAAAAAAAA6c/ePUZjZTRldQ/s1600/urso_pola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51" y="762000"/>
            <a:ext cx="9117949" cy="6096000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096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GRONELÂNDIA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" name="laphoto" descr="photo"/>
          <p:cNvPicPr/>
          <p:nvPr/>
        </p:nvPicPr>
        <p:blipFill>
          <a:blip r:embed="rId2" cstate="print"/>
          <a:srcRect l="3833" t="5731" r="4178" b="5650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CANADÁ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8" descr="http://vicentemanera.files.wordpress.com/2012/09/foca_assassinato_can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CANADÁ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_v8vfw6qYRLs/SHJGegzAO0I/AAAAAAAAAUk/-UXONYQ2bx0/s400/SALVEM+AS+FOCAS+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216" y="914400"/>
            <a:ext cx="4633784" cy="5943600"/>
          </a:xfrm>
          <a:prstGeom prst="rect">
            <a:avLst/>
          </a:prstGeom>
          <a:noFill/>
        </p:spPr>
      </p:pic>
      <p:pic>
        <p:nvPicPr>
          <p:cNvPr id="5" name="Picture 6" descr="http://4.bp.blogspot.com/_v8vfw6qYRLs/SHJGu0c8xMI/AAAAAAAAAUs/ntiSwQgKkhg/s400/SALVEM+AS+FOCAS+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494631" cy="5943600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096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CANADÁ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7890" name="Picture 2" descr="http://carnecomquiabo.files.wordpress.com/2009/02/sealmn002cu1vi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456" cy="6858000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CANADÁ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8914" name="Picture 2" descr="http://carnecomquiabo.files.wordpress.com/2009/02/foca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065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1746" name="Picture 2" descr="File:Maritime-Antarct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Antártida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3250" name="Picture 2" descr="http://1.bp.blogspot.com/-bBrtVLLBE9U/Te3196OafmI/AAAAAAAAAtI/K7n3h_ja6m0/s400/untitled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06"/>
            <a:ext cx="9144000" cy="6849094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ANTÁRTIDA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3.bp.blogspot.com/-k4zLUkDRkVo/Te0xAC676TI/AAAAAAAAAs4/oaTGku4JEhU/s400/Clima%252520Pola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04800" y="1752600"/>
            <a:ext cx="4086224" cy="4953000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09600" y="0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CLIMA POLAR</a:t>
            </a:r>
          </a:p>
        </p:txBody>
      </p:sp>
      <p:pic>
        <p:nvPicPr>
          <p:cNvPr id="5" name="Picture 8" descr="http://4.bp.blogspot.com/_C7Iz4IeO6Pw/S1Hwn74l1EI/AAAAAAAAAQs/dKau24MQx7I/s1600/clima_pol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0"/>
            <a:ext cx="4114800" cy="370332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28600" y="9906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PT" sz="2000" dirty="0" smtClean="0"/>
              <a:t>BARROW – ALASCA</a:t>
            </a:r>
          </a:p>
          <a:p>
            <a:pPr lvl="0" algn="ctr">
              <a:spcBef>
                <a:spcPct val="0"/>
              </a:spcBef>
            </a:pPr>
            <a:r>
              <a:rPr lang="pt-PT" b="1" dirty="0" smtClean="0"/>
              <a:t>71° 18' 1 </a:t>
            </a:r>
            <a:r>
              <a:rPr lang="pt-PT" b="1" i="1" dirty="0" smtClean="0"/>
              <a:t>N      156° 44' 9 O</a:t>
            </a:r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2770" name="Picture 2" descr="http://upload.wikimedia.org/wikipedia/commons/b/bd/AntarcticaDomeCSno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2"/>
            <a:ext cx="9378701" cy="6859142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Antártida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3794" name="Picture 2" descr="http://www.portalsaofrancisco.com.br/alfa/capas/turismo/imagens/antartid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686" cy="6858000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Antártida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-2" y="780259"/>
          <a:ext cx="9144002" cy="60777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8200"/>
                <a:gridCol w="1371600"/>
                <a:gridCol w="1447800"/>
                <a:gridCol w="1371600"/>
                <a:gridCol w="1066800"/>
                <a:gridCol w="1741716"/>
                <a:gridCol w="1306286"/>
              </a:tblGrid>
              <a:tr h="408461">
                <a:tc gridSpan="4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CLIMAS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BIOMAS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705016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Tipo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clima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Estações do ano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Temperatura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Precipitação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Nome do bioma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Caraterísticas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Localização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602480">
                <a:tc>
                  <a:txBody>
                    <a:bodyPr/>
                    <a:lstStyle/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Clima</a:t>
                      </a:r>
                    </a:p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polar</a:t>
                      </a: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Inverno longo.</a:t>
                      </a: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Verão inexistente ou muito curto,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 temperaturas médias mensais inferiores a 10º C.</a:t>
                      </a: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Temperatura média anual negativa.</a:t>
                      </a: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Temperaturas</a:t>
                      </a: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médias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mensais 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sempre ou quase sempre negativas.</a:t>
                      </a:r>
                    </a:p>
                    <a:p>
                      <a:endParaRPr lang="pt-PT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Elevada amplitude térmica anual.</a:t>
                      </a: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Rara e sob a forma de neve.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Tundra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Deserto gelado</a:t>
                      </a: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Vegetação </a:t>
                      </a:r>
                      <a:r>
                        <a:rPr lang="pt-PT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rasteira composta por musgos, </a:t>
                      </a:r>
                      <a:r>
                        <a:rPr lang="pt-PT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líquenes</a:t>
                      </a:r>
                      <a:r>
                        <a:rPr lang="pt-PT" sz="1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 ervas e </a:t>
                      </a:r>
                      <a:r>
                        <a:rPr lang="pt-PT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arbustos anões </a:t>
                      </a:r>
                      <a:r>
                        <a:rPr lang="pt-PT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</a:t>
                      </a:r>
                      <a:r>
                        <a:rPr lang="pt-PT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salgueiro do ártico.</a:t>
                      </a:r>
                      <a:r>
                        <a:rPr lang="pt-PT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t-PT" sz="17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7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Solo permanentemente</a:t>
                      </a:r>
                    </a:p>
                    <a:p>
                      <a:r>
                        <a:rPr lang="pt-PT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gelado (</a:t>
                      </a:r>
                      <a:r>
                        <a:rPr lang="pt-PT" sz="1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permafrost</a:t>
                      </a:r>
                      <a:r>
                        <a:rPr lang="pt-PT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endParaRPr lang="pt-PT" sz="17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7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Gelo permanente.</a:t>
                      </a:r>
                      <a:endParaRPr lang="pt-PT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PT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Regiões</a:t>
                      </a:r>
                      <a:r>
                        <a:rPr lang="pt-PT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latitudes elevadas</a:t>
                      </a:r>
                    </a:p>
                    <a:p>
                      <a:r>
                        <a:rPr lang="pt-PT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(70º </a:t>
                      </a:r>
                      <a:r>
                        <a:rPr lang="pt-PT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90º).</a:t>
                      </a:r>
                      <a:endParaRPr lang="pt-PT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Norte</a:t>
                      </a:r>
                      <a:r>
                        <a:rPr lang="pt-PT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 Alasca e do Canadá, </a:t>
                      </a:r>
                      <a:r>
                        <a:rPr lang="pt-PT" sz="1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Gronelândia</a:t>
                      </a:r>
                      <a:r>
                        <a:rPr lang="pt-PT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Norte da Islândia, da 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Escandinávia</a:t>
                      </a:r>
                      <a:r>
                        <a:rPr lang="pt-PT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 da Sibéria, Antártida.</a:t>
                      </a:r>
                      <a:endParaRPr lang="pt-PT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6858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POLAR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8" descr="http://www.dicadanet.net/img/fotos/aurora%20boreal%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7347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200400" y="381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/>
              <a:t>AURORA POLAR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4" descr="http://3.bp.blogspot.com/_6-Z6qPdnv2k/TQagaJHiN8I/AAAAAAAABIk/DZoxWlkjMdk/s1600/aurora_boreal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3961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200400" y="381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/>
              <a:t>AURORA POLAR</a:t>
            </a:r>
            <a:endParaRPr lang="pt-PT"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 descr="File:Aurore australe - Aurora austral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200400" y="381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/>
              <a:t>AURORA POLAR</a:t>
            </a:r>
            <a:endParaRPr lang="pt-PT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9938" name="Picture 2" descr="http://3.bp.blogspot.com/_oDcjQw6USRE/TTJuKDx247I/AAAAAAAAAC8/e6wn3F35sFU/s1600/aurora_boreal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200400" y="381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/>
              <a:t>AURORA POLAR</a:t>
            </a:r>
            <a:endParaRPr lang="pt-PT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6" descr="http://www.dicadanet.net/img/fotos/aurora%20boreal%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110" y="0"/>
            <a:ext cx="909343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200400" y="381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/>
              <a:t>AURORA POLAR</a:t>
            </a:r>
            <a:endParaRPr lang="pt-PT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rof2000.pt/users/elisabethm/geo7/clima/climas_ficheiros/ameri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00200"/>
            <a:ext cx="4419600" cy="4959400"/>
          </a:xfrm>
          <a:prstGeom prst="rect">
            <a:avLst/>
          </a:prstGeom>
          <a:noFill/>
        </p:spPr>
      </p:pic>
      <p:pic>
        <p:nvPicPr>
          <p:cNvPr id="7" name="Picture 6" descr="http://www.prof2000.pt/users/elisabethm/geo7/clima/climas_ficheiros/taig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3589967" cy="4613723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CLIMA POLAR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 descr="File:Brooks Range Mountains ANW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6772" cy="685800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590800" y="304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</a:rPr>
              <a:t>TUNDRA</a:t>
            </a:r>
            <a:endParaRPr lang="pt-PT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9394" name="Picture 2" descr="http://upload.wikimedia.org/wikipedia/commons/2/2e/Tundra1_%28js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590800" y="304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</a:rPr>
              <a:t>TUNDRA</a:t>
            </a:r>
            <a:endParaRPr lang="pt-PT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5058" name="Picture 2" descr="http://1.bp.blogspot.com/-Ma1yLpyT5MI/UAqlZMW8_1I/AAAAAAAAALI/1nL_qxJ_Uss/s1600/mus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8959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590800" y="304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</a:rPr>
              <a:t>MUSGOS</a:t>
            </a:r>
            <a:endParaRPr lang="pt-PT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6082" name="Picture 2" descr="http://www.cameraviajante.com.br/líquen%20cóp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4665880" cy="3124200"/>
          </a:xfrm>
          <a:prstGeom prst="rect">
            <a:avLst/>
          </a:prstGeom>
          <a:noFill/>
        </p:spPr>
      </p:pic>
      <p:pic>
        <p:nvPicPr>
          <p:cNvPr id="46084" name="Picture 4" descr="Fitxer:Líquen c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21667"/>
          <a:stretch>
            <a:fillRect/>
          </a:stretch>
        </p:blipFill>
        <p:spPr bwMode="auto">
          <a:xfrm>
            <a:off x="0" y="0"/>
            <a:ext cx="4648200" cy="3796032"/>
          </a:xfrm>
          <a:prstGeom prst="rect">
            <a:avLst/>
          </a:prstGeom>
          <a:noFill/>
        </p:spPr>
      </p:pic>
      <p:pic>
        <p:nvPicPr>
          <p:cNvPr id="46086" name="Picture 6" descr="liquen"/>
          <p:cNvPicPr>
            <a:picLocks noChangeAspect="1" noChangeArrowheads="1"/>
          </p:cNvPicPr>
          <p:nvPr/>
        </p:nvPicPr>
        <p:blipFill>
          <a:blip r:embed="rId6" cstate="print"/>
          <a:srcRect l="3125" t="4071" r="3125" b="4326"/>
          <a:stretch>
            <a:fillRect/>
          </a:stretch>
        </p:blipFill>
        <p:spPr bwMode="auto">
          <a:xfrm>
            <a:off x="4648200" y="0"/>
            <a:ext cx="4495800" cy="3810000"/>
          </a:xfrm>
          <a:prstGeom prst="rect">
            <a:avLst/>
          </a:prstGeom>
          <a:noFill/>
        </p:spPr>
      </p:pic>
      <p:pic>
        <p:nvPicPr>
          <p:cNvPr id="46088" name="Picture 8" descr="http://4.bp.blogspot.com/-2hyjquoI2cY/T39iqMzb-HI/AAAAAAAAAAk/zzSW52mn8yc/s1600/tund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810000"/>
            <a:ext cx="4495800" cy="304800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3124200" y="4572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chemeClr val="bg1"/>
                </a:solidFill>
              </a:rPr>
              <a:t>LÍQUENES</a:t>
            </a:r>
            <a:endParaRPr lang="pt-PT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 descr="Mus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386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124200" y="4572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chemeClr val="bg1"/>
                </a:solidFill>
              </a:rPr>
              <a:t>LÍQUENES</a:t>
            </a:r>
            <a:endParaRPr lang="pt-PT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o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8DB3E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204</Words>
  <Application>Microsoft Office PowerPoint</Application>
  <PresentationFormat>Apresentação no Ecrã (4:3)</PresentationFormat>
  <Paragraphs>99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37</vt:i4>
      </vt:variant>
    </vt:vector>
  </HeadingPairs>
  <TitlesOfParts>
    <vt:vector size="38" baseType="lpstr">
      <vt:lpstr>Tema do Office</vt:lpstr>
      <vt:lpstr>DISTRIBUIÇÃO DO CLIMA POLAR</vt:lpstr>
      <vt:lpstr>CLIMA POLAR</vt:lpstr>
      <vt:lpstr>Diapositivo 3</vt:lpstr>
      <vt:lpstr>CLIMA POLAR</vt:lpstr>
      <vt:lpstr>Diapositivo 5</vt:lpstr>
      <vt:lpstr>Diapositivo 6</vt:lpstr>
      <vt:lpstr>Diapositivo 7</vt:lpstr>
      <vt:lpstr>Diapositivo 8</vt:lpstr>
      <vt:lpstr>Diapositivo 9</vt:lpstr>
      <vt:lpstr>Diapositivo 10</vt:lpstr>
      <vt:lpstr>TUNDRA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BOI ALMISCARADO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Diapositivo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Cidalia</dc:creator>
  <cp:lastModifiedBy>Cidalia</cp:lastModifiedBy>
  <cp:revision>95</cp:revision>
  <dcterms:created xsi:type="dcterms:W3CDTF">2013-01-21T17:58:33Z</dcterms:created>
  <dcterms:modified xsi:type="dcterms:W3CDTF">2013-02-24T12:25:22Z</dcterms:modified>
</cp:coreProperties>
</file>