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4" r:id="rId3"/>
    <p:sldId id="293" r:id="rId4"/>
    <p:sldId id="292" r:id="rId5"/>
    <p:sldId id="294" r:id="rId6"/>
    <p:sldId id="289" r:id="rId7"/>
    <p:sldId id="288" r:id="rId8"/>
    <p:sldId id="263" r:id="rId9"/>
    <p:sldId id="262" r:id="rId10"/>
    <p:sldId id="269" r:id="rId11"/>
    <p:sldId id="261" r:id="rId12"/>
    <p:sldId id="264" r:id="rId13"/>
    <p:sldId id="266" r:id="rId14"/>
    <p:sldId id="268" r:id="rId15"/>
    <p:sldId id="267" r:id="rId16"/>
    <p:sldId id="291" r:id="rId17"/>
    <p:sldId id="290" r:id="rId18"/>
    <p:sldId id="273" r:id="rId19"/>
    <p:sldId id="275" r:id="rId20"/>
    <p:sldId id="277" r:id="rId21"/>
    <p:sldId id="270" r:id="rId22"/>
    <p:sldId id="272" r:id="rId23"/>
    <p:sldId id="278" r:id="rId24"/>
    <p:sldId id="286" r:id="rId25"/>
    <p:sldId id="285" r:id="rId26"/>
    <p:sldId id="284" r:id="rId27"/>
    <p:sldId id="295" r:id="rId28"/>
    <p:sldId id="296" r:id="rId29"/>
    <p:sldId id="297" r:id="rId30"/>
    <p:sldId id="298" r:id="rId31"/>
    <p:sldId id="299" r:id="rId32"/>
    <p:sldId id="300" r:id="rId33"/>
    <p:sldId id="306" r:id="rId34"/>
    <p:sldId id="307" r:id="rId35"/>
    <p:sldId id="308" r:id="rId36"/>
    <p:sldId id="305" r:id="rId37"/>
    <p:sldId id="302" r:id="rId38"/>
    <p:sldId id="301" r:id="rId39"/>
    <p:sldId id="303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.bp.blogspot.com/-lsRpYwtMdik/TtYfRkZQZCI/AAAAAAAAAO0/M20c-u2eSEg/s1600/Frio+de+altitude.pn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pt/url?sa=i&amp;rct=j&amp;q=monte+qu%C3%A9nia&amp;source=images&amp;cd=&amp;cad=rja&amp;docid=fo-Jv4vSiPf1FM&amp;tbnid=HffSaMRaUtFYFM:&amp;ved=0CAUQjRw&amp;url=http://olhares.sapo.pt/monte-quilimanjaro-visto-do-quenia-foto192006.html&amp;ei=-NIoUeS_DsSYhQfs6YHIBA&amp;bvm=bv.42768644,d.ZG4&amp;psig=AFQjCNHYEDoWrxpMHGy2xSuu86W_oyYsDw&amp;ust=136171633786655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pt/url?sa=i&amp;rct=j&amp;q=kilimanjaro&amp;source=images&amp;cd=&amp;cad=rja&amp;docid=bx4MwJ1YZDSbsM&amp;tbnid=xpUxp6d_55y20M:&amp;ved=0CAUQjRw&amp;url=http://www.traccediviaggi.it/it/viaggi/index.php/2010/11/05/trekking-sul-kilimanjaro-tanzania/&amp;ei=WtcoUZiYNsSLhQeA3ICQAQ&amp;bvm=bv.42768644,d.ZG4&amp;psig=AFQjCNH2aSecViyWv1bTAbhQ7xTs_oRYNQ&amp;ust=136171744454539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pt/url?sa=i&amp;rct=j&amp;q=kilimanjaro&amp;source=images&amp;cd=&amp;cad=rja&amp;docid=2SEDhykOTK2-BM&amp;tbnid=-cd4A9JKjXXf-M:&amp;ved=0CAUQjRw&amp;url=http://everlastingtz.com/kilimanjaro.html&amp;ei=oNcoUY2gFoHDhAfiooGIBA&amp;bvm=bv.42768644,d.ZG4&amp;psig=AFQjCNH2aSecViyWv1bTAbhQ7xTs_oRYNQ&amp;ust=136171744454539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pt/url?sa=i&amp;rct=j&amp;q=kilimanjaro&amp;source=images&amp;cd=&amp;cad=rja&amp;docid=dC2LHyXFfkqlvM&amp;tbnid=Tpgsn-SAyaxOKM:&amp;ved=0CAUQjRw&amp;url=http://kilimanjaro.malinikaushik.com/&amp;ei=7tgoUZqPAcO5hAf7-YDIDA&amp;bvm=bv.42768644,d.ZG4&amp;psig=AFQjCNH2aSecViyWv1bTAbhQ7xTs_oRYNQ&amp;ust=136171744454539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zonu.com/fullsize-en/2009-09-17-43/Horn-of-Africa-Physical-Map-1992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zonu.com/fullsize-en/2009-09-17-43/Horn-of-Africa-Physical-Map-1992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pt/url?sa=i&amp;rct=j&amp;q=grafico+clima+altitude&amp;source=images&amp;cd=&amp;cad=rja&amp;docid=m5fveDuyi6XF-M&amp;tbnid=R0jgAbuK7PfxNM:&amp;ved=0CAUQjRw&amp;url=http://geoesb.blogspot.com/2011/10/os-climas-mundiais-e-os-ambientes.html&amp;ei=kNooUbDtLY-AhQf7uYGICw&amp;bvm=bv.42768644,d.ZG4&amp;psig=AFQjCNGae4rzPSMh4DRpvd33nPggf91Eiw&amp;ust=136171826745176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pt/url?sa=i&amp;rct=j&amp;q=climas+temperados&amp;source=images&amp;cd=&amp;cad=rja&amp;docid=pSC3_YkiQMXaOM&amp;tbnid=v2eQP1-rEilj2M:&amp;ved=0CAUQjRw&amp;url=http://geografia3ciclo.blogspot.com/2011/04/clima-iv.html&amp;ei=eAgNUeCrGc6A0AXin4GYDA&amp;bvm=bv.41867550,d.ZG4&amp;psig=AFQjCNGyDoZnA4kjTtkab0TW2dbJQ92toQ&amp;ust=135989467481793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//upload.wikimedia.org/wikipedia/commons/3/33/Briksdalsbreen_%2803_272%29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//upload.wikimedia.org/wikipedia/commons/9/91/Baltoro_glacier_from_air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//upload.wikimedia.org/wikipedia/commons/1/12/Grosser_Aletschgletscher_3178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//upload.wikimedia.org/wikipedia/commons/5/5c/Perito_Moreno_Glacier_Patagonia_Argentina_Luca_Galuzzi_2005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pt/url?sa=i&amp;rct=j&amp;q=glaciar&amp;source=images&amp;cd=&amp;cad=rja&amp;docid=VTUPju_jHi-qdM&amp;tbnid=woNhPZdwDuI7LM:&amp;ved=0CAUQjRw&amp;url=http%3A%2F%2Folhares.sapo.pt%2Fvale-glaciar-do-rio-zezere-foto5374888.html&amp;ei=LT0qUZfWOImc8QTQh4HwCQ&amp;bvm=bv.42768644,d.ZG4&amp;psig=AFQjCNHuR87pRTF-YhZ9RjJCLC_zYgBZAQ&amp;ust=1361808370713679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//commons.wikimedia.org/wiki/File:Norge_Fjorder1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hyperlink" Target="//upload.wikimedia.org/wikipedia/commons/c/c2/Greenland.A2003233.1340.250m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hyperlink" Target="//commons.wikimedia.org/wiki/File:Fjord.gi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3.bp.blogspot.com/_MGBRnG4o-lw/R1Pe26mW4kI/AAAAAAAAAAM/_S3XqJf7qxs/s1600-R/s0809032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//upload.wikimedia.org/wikipedia/commons/0/0c/Lysefjorden_air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e/e6/Cumbres_del_Ajusco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7/73/Pt_Thomson_Batian_Nelion_Mt_Kenya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DISTRIBUIÇÃO DO CLIMA DE MONTANHA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4818" name="Picture 2" descr="http://3.bp.blogspot.com/-lsRpYwtMdik/TtYfRkZQZCI/AAAAAAAAAO0/M20c-u2eSEg/s400/Frio+de+altitud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214884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6626" name="Picture 2" descr="http://www.worldoftales.com/media/interesting/Kilimanja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209800" y="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Kilimanjaro</a:t>
            </a:r>
          </a:p>
          <a:p>
            <a:pPr algn="ctr"/>
            <a:r>
              <a:rPr lang="pt-PT" dirty="0" smtClean="0"/>
              <a:t>3° 3' 54.99" S   37° 21' 32.67" E</a:t>
            </a:r>
          </a:p>
          <a:p>
            <a:pPr algn="ctr"/>
            <a:r>
              <a:rPr lang="pt-PT" dirty="0" smtClean="0"/>
              <a:t>5.891m</a:t>
            </a:r>
            <a:endParaRPr lang="pt-P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http://ipt.olhares.com/data/big/19/192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39" cy="685800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362200" y="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Kilimanjaro</a:t>
            </a:r>
          </a:p>
          <a:p>
            <a:pPr algn="ctr"/>
            <a:r>
              <a:rPr lang="pt-PT" dirty="0" smtClean="0"/>
              <a:t>3° 3' 54.99" S   37° 21' 32.67" E</a:t>
            </a:r>
          </a:p>
          <a:p>
            <a:pPr algn="ctr"/>
            <a:r>
              <a:rPr lang="pt-PT" dirty="0" smtClean="0"/>
              <a:t>5.891m</a:t>
            </a:r>
            <a:endParaRPr lang="pt-P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1506" name="Picture 2" descr="http://t1.gstatic.com/images?q=tbn:ANd9GcT87vqBY9VSow-s0t8k_pzNbLyT26wen5sziZkIm8jTqBBcNvk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37335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209800" y="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Kilimanjaro</a:t>
            </a:r>
          </a:p>
          <a:p>
            <a:pPr algn="ctr"/>
            <a:r>
              <a:rPr lang="pt-PT" dirty="0" smtClean="0"/>
              <a:t>3° 3' 54.99" S   37° 21' 32.67" E</a:t>
            </a:r>
          </a:p>
          <a:p>
            <a:pPr algn="ctr"/>
            <a:r>
              <a:rPr lang="pt-PT" dirty="0" smtClean="0"/>
              <a:t>5.891m</a:t>
            </a:r>
            <a:endParaRPr lang="pt-P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2530" name="Picture 2" descr="http://everlastingtz.com/images/kilimanjaro--199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793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133600" y="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Kilimanjaro</a:t>
            </a:r>
          </a:p>
          <a:p>
            <a:pPr algn="ctr"/>
            <a:r>
              <a:rPr lang="pt-PT" dirty="0" smtClean="0"/>
              <a:t>3° 3' 54.99" S   37° 21' 32.67" E</a:t>
            </a:r>
          </a:p>
          <a:p>
            <a:pPr algn="ctr"/>
            <a:r>
              <a:rPr lang="pt-PT" dirty="0" smtClean="0"/>
              <a:t>5.891m</a:t>
            </a:r>
            <a:endParaRPr lang="pt-P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5602" name="Picture 2" descr="http://kilimanjaro.malinikaushik.com/images/aerialViewKilimanjaro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8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4578" name="Picture 2" descr="http://aftermathblog.files.wordpress.com/2006/09/03-kilimanja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0"/>
            <a:ext cx="42559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rn of Africa Physical Map 19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063" y="1905000"/>
            <a:ext cx="3998937" cy="4495800"/>
          </a:xfrm>
          <a:prstGeom prst="rect">
            <a:avLst/>
          </a:prstGeom>
          <a:noFill/>
        </p:spPr>
      </p:pic>
      <p:pic>
        <p:nvPicPr>
          <p:cNvPr id="45058" name="Picture 2" descr="C:\Users\Cidalia\Desktop\Humberto 1\7.º ANO\CLIMAS\13Captur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200"/>
            <a:ext cx="4648200" cy="2981325"/>
          </a:xfrm>
          <a:prstGeom prst="rect">
            <a:avLst/>
          </a:prstGeom>
          <a:noFill/>
        </p:spPr>
      </p:pic>
      <p:pic>
        <p:nvPicPr>
          <p:cNvPr id="45059" name="Picture 3" descr="C:\Users\Cidalia\Desktop\Humberto 1\7.º ANO\CLIMAS\14Captur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638800"/>
            <a:ext cx="4724399" cy="671983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838200" y="457200"/>
            <a:ext cx="3505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DJIBUTI</a:t>
            </a:r>
          </a:p>
          <a:p>
            <a:pPr algn="ctr"/>
            <a:r>
              <a:rPr lang="pt-PT" b="1" dirty="0" smtClean="0"/>
              <a:t>11°35′18″N  43°08′42″E</a:t>
            </a:r>
          </a:p>
          <a:p>
            <a:pPr algn="ctr"/>
            <a:r>
              <a:rPr lang="pt-PT" b="1" dirty="0" smtClean="0"/>
              <a:t>14 m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3400" y="3048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/>
              <a:t>ADDIS ABEBA</a:t>
            </a:r>
          </a:p>
          <a:p>
            <a:pPr algn="ctr"/>
            <a:r>
              <a:rPr lang="pt-PT" b="1" dirty="0" smtClean="0"/>
              <a:t>9</a:t>
            </a:r>
            <a:r>
              <a:rPr lang="pt-PT" b="1" dirty="0" smtClean="0"/>
              <a:t>° 1' 48" N </a:t>
            </a:r>
            <a:r>
              <a:rPr lang="pt-PT" b="1" dirty="0" smtClean="0"/>
              <a:t> 38</a:t>
            </a:r>
            <a:r>
              <a:rPr lang="pt-PT" b="1" dirty="0" smtClean="0"/>
              <a:t>° 44' 24" </a:t>
            </a:r>
            <a:r>
              <a:rPr lang="pt-PT" b="1" dirty="0" smtClean="0"/>
              <a:t>E</a:t>
            </a:r>
          </a:p>
          <a:p>
            <a:pPr algn="ctr"/>
            <a:r>
              <a:rPr lang="pt-PT" b="1" dirty="0" smtClean="0"/>
              <a:t>2 355 m</a:t>
            </a:r>
            <a:endParaRPr lang="pt-PT" b="1" dirty="0"/>
          </a:p>
        </p:txBody>
      </p:sp>
      <p:pic>
        <p:nvPicPr>
          <p:cNvPr id="44034" name="Picture 2" descr="Horn of Africa Physical Map 19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063" y="1524000"/>
            <a:ext cx="3998937" cy="4495800"/>
          </a:xfrm>
          <a:prstGeom prst="rect">
            <a:avLst/>
          </a:prstGeom>
          <a:noFill/>
        </p:spPr>
      </p:pic>
      <p:pic>
        <p:nvPicPr>
          <p:cNvPr id="44035" name="Picture 3" descr="C:\Users\Cidalia\Desktop\Humberto 1\7.º ANO\CLIMAS\11Captur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4648200" cy="3009900"/>
          </a:xfrm>
          <a:prstGeom prst="rect">
            <a:avLst/>
          </a:prstGeom>
          <a:noFill/>
        </p:spPr>
      </p:pic>
      <p:pic>
        <p:nvPicPr>
          <p:cNvPr id="44036" name="Picture 4" descr="C:\Users\Cidalia\Desktop\Humberto 1\7.º ANO\CLIMAS\12Captur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181600"/>
            <a:ext cx="4805516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22" name="Picture 2" descr="http://www.prof2000.pt/users/elisabethm/geo7/clima/climas_ficheiros/montanhr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eUivdUvVBxc/TOFXnaEuY1I/AAAAAAAAAGY/s7IVs2y3G1I/s1600/clima+frio+de+altit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2430780" cy="2964368"/>
          </a:xfrm>
          <a:prstGeom prst="rect">
            <a:avLst/>
          </a:prstGeom>
          <a:noFill/>
        </p:spPr>
      </p:pic>
      <p:pic>
        <p:nvPicPr>
          <p:cNvPr id="1028" name="Picture 4" descr="http://www.aesap.edu.pt/Geografia/climas/img/montaingfr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3400" y="1600200"/>
            <a:ext cx="3583804" cy="5049182"/>
          </a:xfrm>
          <a:prstGeom prst="rect">
            <a:avLst/>
          </a:prstGeom>
          <a:noFill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DE ALTITUDE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000" dirty="0" smtClean="0">
                <a:latin typeface="+mj-lt"/>
                <a:ea typeface="+mj-ea"/>
                <a:cs typeface="+mj-cs"/>
              </a:rPr>
              <a:t>ZONA TEMPERADA</a:t>
            </a:r>
            <a:endParaRPr kumimoji="0" lang="pt-P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http://www.aesap.edu.pt/Geografia/climas/img/montainlo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724400"/>
            <a:ext cx="3352800" cy="1999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1746" name="Picture 2" descr="http://www.geografiaparatodos.com.br/capitulo_8_climas_e_formacoes_vegetais_no_mundo_files/image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1"/>
            <a:ext cx="9144000" cy="685712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62000" y="152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chemeClr val="bg1"/>
                </a:solidFill>
              </a:rPr>
              <a:t>ZONA QUENTE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8600" y="838200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VARIAÇÃO DA TEMPERATURA COM A ALTITUDE</a:t>
            </a:r>
          </a:p>
          <a:p>
            <a:endParaRPr lang="pt-PT" dirty="0" smtClean="0">
              <a:solidFill>
                <a:schemeClr val="bg1"/>
              </a:solidFill>
            </a:endParaRPr>
          </a:p>
          <a:p>
            <a:pPr algn="just"/>
            <a:r>
              <a:rPr lang="pt-PT" dirty="0" smtClean="0">
                <a:solidFill>
                  <a:schemeClr val="bg1"/>
                </a:solidFill>
              </a:rPr>
              <a:t>A temperatura varia na razão inversa da </a:t>
            </a:r>
            <a:r>
              <a:rPr lang="pt-PT" dirty="0" err="1" smtClean="0">
                <a:solidFill>
                  <a:schemeClr val="bg1"/>
                </a:solidFill>
              </a:rPr>
              <a:t>altidude</a:t>
            </a:r>
            <a:r>
              <a:rPr lang="pt-PT" dirty="0" smtClean="0">
                <a:solidFill>
                  <a:schemeClr val="bg1"/>
                </a:solidFill>
              </a:rPr>
              <a:t>, ou seja, quando a altitude aumenta a temperatura diminui e quando a altitude diminui a temperatura aumenta.</a:t>
            </a:r>
          </a:p>
          <a:p>
            <a:pPr algn="just"/>
            <a:r>
              <a:rPr lang="pt-PT" dirty="0" smtClean="0">
                <a:solidFill>
                  <a:schemeClr val="bg1"/>
                </a:solidFill>
              </a:rPr>
              <a:t>À variação da temperatura com a altitude dá-se o nome de gradiente térmico vertical.</a:t>
            </a:r>
          </a:p>
          <a:p>
            <a:pPr algn="just"/>
            <a:r>
              <a:rPr lang="pt-PT" dirty="0" smtClean="0">
                <a:solidFill>
                  <a:schemeClr val="bg1"/>
                </a:solidFill>
              </a:rPr>
              <a:t>Essa variação corresponde, aproximadamente, a 0,6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º</a:t>
            </a:r>
            <a:r>
              <a:rPr lang="pt-PT" dirty="0" smtClean="0">
                <a:solidFill>
                  <a:schemeClr val="bg1"/>
                </a:solidFill>
              </a:rPr>
              <a:t> por  cada 100 m.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3794" name="Picture 2" descr="http://3.bp.blogspot.com/_kqEtA7S6LhQ/SRoOgijIHYI/AAAAAAAAAOw/Z2ZK4vCP_CA/s640/b6.bmp"/>
          <p:cNvPicPr>
            <a:picLocks noChangeAspect="1" noChangeArrowheads="1"/>
          </p:cNvPicPr>
          <p:nvPr/>
        </p:nvPicPr>
        <p:blipFill>
          <a:blip r:embed="rId2" cstate="print"/>
          <a:srcRect t="47500"/>
          <a:stretch>
            <a:fillRect/>
          </a:stretch>
        </p:blipFill>
        <p:spPr bwMode="auto">
          <a:xfrm>
            <a:off x="1600200" y="1447800"/>
            <a:ext cx="5555343" cy="4530571"/>
          </a:xfrm>
          <a:prstGeom prst="rect">
            <a:avLst/>
          </a:prstGeom>
          <a:noFill/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 DE ALTITUDE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000" dirty="0" smtClean="0">
                <a:latin typeface="+mj-lt"/>
                <a:ea typeface="+mj-ea"/>
                <a:cs typeface="+mj-cs"/>
              </a:rPr>
              <a:t>ZONA TEMPERADA</a:t>
            </a:r>
            <a:endParaRPr kumimoji="0" lang="pt-P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7650" name="Picture 2" descr="http://bp0.blogger.com/_qugjzoZGP_Q/SCJCMUqT3_I/AAAAAAAADOQ/Gtjen45rE1E/s400/altitud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"/>
            <a:ext cx="9144000" cy="683514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819400" y="228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ZONA TEMPERADA</a:t>
            </a:r>
            <a:endParaRPr lang="pt-P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9698" name="Picture 2" descr="http://www.prof2000.pt/users/elisabethm/geo7/clima/climas_ficheiros/m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427"/>
            <a:ext cx="9144000" cy="6886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3"/>
          <p:cNvGraphicFramePr>
            <a:graphicFrameLocks/>
          </p:cNvGraphicFramePr>
          <p:nvPr/>
        </p:nvGraphicFramePr>
        <p:xfrm>
          <a:off x="0" y="0"/>
          <a:ext cx="9067800" cy="68580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3000"/>
                <a:gridCol w="1828800"/>
                <a:gridCol w="1676400"/>
                <a:gridCol w="2133600"/>
                <a:gridCol w="2286000"/>
              </a:tblGrid>
              <a:tr h="393178">
                <a:tc gridSpan="3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CLIMAS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Times New Roman" pitchFamily="18" charset="0"/>
                          <a:cs typeface="Times New Roman" pitchFamily="18" charset="0"/>
                        </a:rPr>
                        <a:t>BIOMAS</a:t>
                      </a:r>
                      <a:endParaRPr lang="pt-P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982943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Tipo</a:t>
                      </a:r>
                      <a:r>
                        <a:rPr lang="pt-PT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clima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Temperatura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Precipitação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Caraterísticas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Localização</a:t>
                      </a:r>
                      <a:endParaRPr lang="pt-PT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481880">
                <a:tc>
                  <a:txBody>
                    <a:bodyPr/>
                    <a:lstStyle/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Clima de montanha ou de altitude</a:t>
                      </a:r>
                    </a:p>
                    <a:p>
                      <a:endParaRPr lang="pt-PT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7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7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pt-PT" sz="17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temperatura diminui com a altitude cerca de 0,6º C por cada 100m  - gradiente térmico vertical.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Abundante durante todo o ano, particularmente nas encostas expostas aos ventos marítimos.</a:t>
                      </a:r>
                    </a:p>
                    <a:p>
                      <a:endParaRPr lang="pt-PT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t-PT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Vegetação disposta por andares (estratificação) variando entre a floresta tropical e as neves eternas, na zona quente intertropical, e a floresta  mista e as neves eternas, na zona temperada.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800" dirty="0" smtClean="0"/>
                    </a:p>
                    <a:p>
                      <a:r>
                        <a:rPr lang="pt-PT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Principais cadeias montanhosas mundiais: Montanhas Rochosas, Cordilheira dos Andes, Alpes, Himalaias, etc.</a:t>
                      </a:r>
                    </a:p>
                    <a:p>
                      <a:endParaRPr lang="pt-PT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 descr="http://www.prof2000.pt/users/elisabethm/geo7/clima/climas_ficheiros/climasfriosr.jpg"/>
          <p:cNvPicPr/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457200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8914" name="Picture 2" descr="http://3.bp.blogspot.com/-8qu7XnjmAzs/TbB-QlQqZ4I/AAAAAAAAACk/QJ7tk80jeWA/s1600/fri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0550" cy="6858001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733800" y="2743200"/>
            <a:ext cx="5029200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chemeClr val="bg1"/>
                </a:solidFill>
              </a:rPr>
              <a:t>Floresta de coníferas ou taiga e tundra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33800" y="609600"/>
            <a:ext cx="5105400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chemeClr val="bg1"/>
                </a:solidFill>
              </a:rPr>
              <a:t>Tundra e deserto gelado</a:t>
            </a:r>
            <a:endParaRPr lang="pt-PT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Os principais Tipos de Climas no Mundo</a:t>
            </a:r>
            <a:endParaRPr lang="pt-PT" dirty="0"/>
          </a:p>
        </p:txBody>
      </p:sp>
      <p:pic>
        <p:nvPicPr>
          <p:cNvPr id="37890" name="Picture 2" descr="http://media.webon.lycos.com:80/1196855/592x394-811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1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icheiro:Briksdalsbreen (03 27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84181" cy="685800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286000" y="1981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chemeClr val="bg1"/>
                </a:solidFill>
              </a:rPr>
              <a:t>GLACIAR</a:t>
            </a:r>
            <a:endParaRPr lang="pt-PT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ile:Baltoro glacier from ai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895600" y="685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chemeClr val="bg1"/>
                </a:solidFill>
              </a:rPr>
              <a:t>GLACIAR</a:t>
            </a:r>
            <a:endParaRPr lang="pt-PT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1202" name="Picture 2" descr="File:Grosser Aletschgletscher 317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819400" y="381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chemeClr val="bg1"/>
                </a:solidFill>
              </a:rPr>
              <a:t>GLACIAR</a:t>
            </a:r>
            <a:endParaRPr lang="pt-PT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819400" y="304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/>
              <a:t>VERACRUZ</a:t>
            </a:r>
            <a:endParaRPr lang="pt-PT" sz="3600" dirty="0" smtClean="0"/>
          </a:p>
          <a:p>
            <a:pPr algn="ctr"/>
            <a:r>
              <a:rPr lang="pt-PT" b="1" dirty="0" smtClean="0"/>
              <a:t>19° 11′ 14″ N </a:t>
            </a:r>
            <a:r>
              <a:rPr lang="pt-PT" b="1" dirty="0" smtClean="0"/>
              <a:t>  96</a:t>
            </a:r>
            <a:r>
              <a:rPr lang="pt-PT" b="1" dirty="0" smtClean="0"/>
              <a:t>° 08′ 11″ </a:t>
            </a:r>
            <a:r>
              <a:rPr lang="pt-PT" b="1" dirty="0" smtClean="0"/>
              <a:t>W</a:t>
            </a:r>
          </a:p>
          <a:p>
            <a:pPr algn="ctr"/>
            <a:r>
              <a:rPr lang="pt-PT" b="1" dirty="0" smtClean="0"/>
              <a:t>10m</a:t>
            </a:r>
            <a:endParaRPr lang="pt-PT" b="1" dirty="0"/>
          </a:p>
        </p:txBody>
      </p:sp>
      <p:pic>
        <p:nvPicPr>
          <p:cNvPr id="47110" name="Picture 6" descr="C:\Users\Cidalia\Desktop\Humberto 1\7.º ANO\CLIMAS\17Captur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4724400" cy="2990850"/>
          </a:xfrm>
          <a:prstGeom prst="rect">
            <a:avLst/>
          </a:prstGeom>
          <a:noFill/>
        </p:spPr>
      </p:pic>
      <p:pic>
        <p:nvPicPr>
          <p:cNvPr id="47111" name="Picture 7" descr="C:\Users\Cidalia\Desktop\Humberto 1\7.º ANO\CLIMAS\18Captur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5257800"/>
            <a:ext cx="8743958" cy="1247775"/>
          </a:xfrm>
          <a:prstGeom prst="rect">
            <a:avLst/>
          </a:prstGeom>
          <a:noFill/>
        </p:spPr>
      </p:pic>
      <p:pic>
        <p:nvPicPr>
          <p:cNvPr id="11" name="Picture 5" descr="Map of Mexico and Mexican Political 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09800"/>
            <a:ext cx="3657600" cy="2556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2226" name="Picture 2" descr="File:Perito Moreno Glacier Patagonia Argentina Luca Galuzzi 2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9717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895600" y="685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chemeClr val="bg1"/>
                </a:solidFill>
              </a:rPr>
              <a:t>GLACIAR</a:t>
            </a:r>
            <a:endParaRPr lang="pt-PT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VALE GLACIÁRIO DO ZÊZERE</a:t>
            </a:r>
            <a:br>
              <a:rPr lang="pt-PT" dirty="0" smtClean="0"/>
            </a:br>
            <a:r>
              <a:rPr lang="pt-PT" sz="3600" dirty="0" smtClean="0"/>
              <a:t>SERRA DA ESTRELA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3250" name="Picture 2" descr="http://3.bp.blogspot.com/-2TzvqOR96Tk/T-lryXcyWSI/AAAAAAAAGZU/Dp3xYIb17Oc/s1600/11%2B-%2BSerra%2Bda%2BEstrela%2B-%2BVale%2BGlaciar%2Bdo%2BZ%25C3%25AAz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076267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4274" name="Picture 2" descr="http://ipt.olhares.com/data/big/537/537488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28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VALE GLACIÁRIO DO ZÊZERE</a:t>
            </a:r>
            <a:b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SERRA DA ESTRELA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>
            <a:normAutofit/>
          </a:bodyPr>
          <a:lstStyle/>
          <a:p>
            <a:r>
              <a:rPr lang="pt-PT" dirty="0" smtClean="0"/>
              <a:t>FIORDES</a:t>
            </a:r>
            <a:endParaRPr lang="pt-PT" dirty="0"/>
          </a:p>
        </p:txBody>
      </p:sp>
      <p:pic>
        <p:nvPicPr>
          <p:cNvPr id="60420" name="Picture 4" descr="http://upload.wikimedia.org/wikipedia/commons/thumb/4/4c/Norge_Fjorder1.png/220px-Norge_Fjorder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3475986" cy="5893377"/>
          </a:xfrm>
          <a:prstGeom prst="rect">
            <a:avLst/>
          </a:prstGeom>
          <a:noFill/>
        </p:spPr>
      </p:pic>
      <p:pic>
        <p:nvPicPr>
          <p:cNvPr id="60422" name="Picture 6" descr="Fil:Greenland.A2003233.1340.250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67200" y="762000"/>
            <a:ext cx="44577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upload.wikimedia.org/wikipedia/commons/thumb/7/7d/Fjord.gif/220px-Fjord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5410200" cy="4057651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FORMAÇÃO DOS FIORDES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61442" name="Picture 2" descr="http://3.bp.blogspot.com/_MGBRnG4o-lw/R1Pe26mW4kI/AAAAAAAAAAM/UewUZn_WmXc/s400/s08090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809"/>
            <a:ext cx="5105400" cy="6820191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28600" y="15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FIORDE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NORUEGA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9394" name="Picture 2" descr="Fil:Lysefjorden ai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28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FIORDE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NORUEGA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6322" name="Picture 2" descr="Cobertura de gelo no Ártico em janeiro de 2009, com  14,8 milhões de quilômetros quadrados. A linha em magenta indica a média, no mês de janeiro, no período de 1979 até 2000. Gráfico do National Snow and Ice Data C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56116" cy="6858001"/>
          </a:xfrm>
          <a:prstGeom prst="rect">
            <a:avLst/>
          </a:prstGeom>
          <a:noFill/>
        </p:spPr>
      </p:pic>
      <p:pic>
        <p:nvPicPr>
          <p:cNvPr id="56324" name="Picture 4" descr="http://blogs.diariodonordeste.com.br/gestaoambiental/wp-content/uploads/2012/08/Dege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64304"/>
            <a:ext cx="4648200" cy="4398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5300" name="Picture 4" descr="http://blogs.funiber.org/meio-ambiente/files/2011/09/JunAug_ArcticIceCoverAnim_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955"/>
            <a:ext cx="9144000" cy="6878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7346" name="Picture 2" descr="http://direitoambiental.files.wordpress.com/2008/04/especial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022994" cy="3352800"/>
          </a:xfrm>
          <a:prstGeom prst="rect">
            <a:avLst/>
          </a:prstGeom>
          <a:noFill/>
        </p:spPr>
      </p:pic>
      <p:pic>
        <p:nvPicPr>
          <p:cNvPr id="57348" name="Picture 4" descr="http://direitoambiental.files.wordpress.com/2008/04/especial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05200"/>
            <a:ext cx="6022993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43200" y="228600"/>
            <a:ext cx="3352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MÉXICO</a:t>
            </a:r>
          </a:p>
          <a:p>
            <a:pPr algn="ctr"/>
            <a:r>
              <a:rPr lang="pt-PT" b="1" dirty="0" smtClean="0"/>
              <a:t>19°26′N  99°8′W</a:t>
            </a:r>
          </a:p>
          <a:p>
            <a:pPr algn="ctr"/>
            <a:r>
              <a:rPr lang="fr-FR" b="1" dirty="0" smtClean="0"/>
              <a:t>2 </a:t>
            </a:r>
            <a:r>
              <a:rPr lang="fr-FR" b="1" dirty="0" smtClean="0"/>
              <a:t>240 m</a:t>
            </a:r>
            <a:endParaRPr lang="pt-PT" b="1" dirty="0"/>
          </a:p>
        </p:txBody>
      </p:sp>
      <p:pic>
        <p:nvPicPr>
          <p:cNvPr id="46082" name="Picture 2" descr="C:\Users\Cidalia\Desktop\Humberto 1\7.º ANO\CLIMAS\15Captur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5117981" cy="3352800"/>
          </a:xfrm>
          <a:prstGeom prst="rect">
            <a:avLst/>
          </a:prstGeom>
          <a:noFill/>
        </p:spPr>
      </p:pic>
      <p:pic>
        <p:nvPicPr>
          <p:cNvPr id="46083" name="Picture 3" descr="C:\Users\Cidalia\Desktop\Humberto 1\7.º ANO\CLIMAS\16Captur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0598"/>
            <a:ext cx="8686800" cy="1296396"/>
          </a:xfrm>
          <a:prstGeom prst="rect">
            <a:avLst/>
          </a:prstGeom>
          <a:noFill/>
        </p:spPr>
      </p:pic>
      <p:pic>
        <p:nvPicPr>
          <p:cNvPr id="46085" name="Picture 5" descr="Map of Mexico and Mexican Political 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286000"/>
            <a:ext cx="3657600" cy="2556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8370" name="Picture 2" descr="http://direitoambiental.files.wordpress.com/2008/04/degelo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8130" name="Picture 2" descr="File:Cumbres del Ajus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9717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447800" y="381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MONTANHAS PRÓXIMO DA CIDADE DO MÉXICO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43000" y="0"/>
            <a:ext cx="3733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pPr algn="ctr"/>
            <a:r>
              <a:rPr lang="fr-FR" sz="3200" b="1" dirty="0" err="1" smtClean="0"/>
              <a:t>Mombaça</a:t>
            </a:r>
            <a:r>
              <a:rPr lang="fr-FR" sz="3200" b="1" dirty="0" smtClean="0"/>
              <a:t> </a:t>
            </a:r>
            <a:r>
              <a:rPr lang="fr-FR" sz="3200" b="1" dirty="0" smtClean="0"/>
              <a:t>- </a:t>
            </a:r>
            <a:r>
              <a:rPr lang="fr-FR" sz="3200" b="1" dirty="0" err="1" smtClean="0"/>
              <a:t>Quénia</a:t>
            </a:r>
            <a:endParaRPr lang="fr-FR" sz="3200" b="1" dirty="0" smtClean="0"/>
          </a:p>
          <a:p>
            <a:pPr algn="ctr"/>
            <a:r>
              <a:rPr lang="pt-PT" b="1" dirty="0" smtClean="0"/>
              <a:t>4</a:t>
            </a:r>
            <a:r>
              <a:rPr lang="pt-PT" b="1" dirty="0" smtClean="0"/>
              <a:t>° 03′ 00″ S </a:t>
            </a:r>
            <a:r>
              <a:rPr lang="pt-PT" b="1" dirty="0" smtClean="0"/>
              <a:t> 39</a:t>
            </a:r>
            <a:r>
              <a:rPr lang="pt-PT" b="1" dirty="0" smtClean="0"/>
              <a:t>° 40′ 00″ </a:t>
            </a:r>
            <a:r>
              <a:rPr lang="pt-PT" b="1" dirty="0" smtClean="0"/>
              <a:t>E</a:t>
            </a:r>
          </a:p>
          <a:p>
            <a:pPr algn="ctr"/>
            <a:r>
              <a:rPr lang="pt-PT" b="1" dirty="0" smtClean="0"/>
              <a:t>50 m</a:t>
            </a:r>
            <a:endParaRPr lang="pt-PT" b="1" dirty="0"/>
          </a:p>
        </p:txBody>
      </p:sp>
      <p:pic>
        <p:nvPicPr>
          <p:cNvPr id="5" name="Picture 2" descr="locator map of Ke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4377" y="228600"/>
            <a:ext cx="2786743" cy="3048000"/>
          </a:xfrm>
          <a:prstGeom prst="rect">
            <a:avLst/>
          </a:prstGeom>
          <a:noFill/>
        </p:spPr>
      </p:pic>
      <p:pic>
        <p:nvPicPr>
          <p:cNvPr id="6" name="Picture 4" descr="map of Ken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05200"/>
            <a:ext cx="2647405" cy="2895600"/>
          </a:xfrm>
          <a:prstGeom prst="rect">
            <a:avLst/>
          </a:prstGeom>
          <a:noFill/>
        </p:spPr>
      </p:pic>
      <p:pic>
        <p:nvPicPr>
          <p:cNvPr id="43012" name="Picture 4" descr="C:\Users\Cidalia\Desktop\Humberto 1\7.º ANO\CLIMAS\7Captur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5694568" cy="3810000"/>
          </a:xfrm>
          <a:prstGeom prst="rect">
            <a:avLst/>
          </a:prstGeom>
          <a:noFill/>
        </p:spPr>
      </p:pic>
      <p:pic>
        <p:nvPicPr>
          <p:cNvPr id="43013" name="Picture 5" descr="C:\Users\Cidalia\Desktop\Humberto 1\7.º ANO\CLIMAS\8Captur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562600"/>
            <a:ext cx="5874786" cy="882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5800" y="381000"/>
            <a:ext cx="480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Nairobi - </a:t>
            </a:r>
            <a:r>
              <a:rPr lang="fr-FR" sz="3200" b="1" dirty="0" err="1" smtClean="0"/>
              <a:t>Quénia</a:t>
            </a:r>
            <a:endParaRPr lang="fr-FR" sz="3200" b="1" dirty="0" smtClean="0"/>
          </a:p>
          <a:p>
            <a:pPr algn="ctr"/>
            <a:r>
              <a:rPr lang="fr-FR" b="1" dirty="0" smtClean="0"/>
              <a:t>1°17′0″S   36°49′0″E</a:t>
            </a:r>
          </a:p>
          <a:p>
            <a:pPr algn="ctr"/>
            <a:r>
              <a:rPr lang="fr-FR" b="1" dirty="0" smtClean="0"/>
              <a:t>1 </a:t>
            </a:r>
            <a:r>
              <a:rPr lang="fr-FR" b="1" dirty="0" smtClean="0"/>
              <a:t>661 m</a:t>
            </a:r>
            <a:endParaRPr lang="pt-PT" b="1" dirty="0"/>
          </a:p>
        </p:txBody>
      </p:sp>
      <p:pic>
        <p:nvPicPr>
          <p:cNvPr id="2050" name="Picture 2" descr="locator map of Ke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4377" y="228600"/>
            <a:ext cx="2786743" cy="3048000"/>
          </a:xfrm>
          <a:prstGeom prst="rect">
            <a:avLst/>
          </a:prstGeom>
          <a:noFill/>
        </p:spPr>
      </p:pic>
      <p:pic>
        <p:nvPicPr>
          <p:cNvPr id="2052" name="Picture 4" descr="map of Ken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05200"/>
            <a:ext cx="2647405" cy="2895600"/>
          </a:xfrm>
          <a:prstGeom prst="rect">
            <a:avLst/>
          </a:prstGeom>
          <a:noFill/>
        </p:spPr>
      </p:pic>
      <p:pic>
        <p:nvPicPr>
          <p:cNvPr id="2053" name="Picture 5" descr="C:\Users\Cidalia\Desktop\Humberto 1\7.º ANO\CLIMAS\4Captur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5744567" cy="3429000"/>
          </a:xfrm>
          <a:prstGeom prst="rect">
            <a:avLst/>
          </a:prstGeom>
          <a:noFill/>
        </p:spPr>
      </p:pic>
      <p:pic>
        <p:nvPicPr>
          <p:cNvPr id="2054" name="Picture 6" descr="C:\Users\Cidalia\Desktop\Humberto 1\7.º ANO\CLIMAS\5Captur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410200"/>
            <a:ext cx="5710990" cy="822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482" name="Picture 2" descr="Ficheiro:Pt Thomson Batian Nelion Mt Keny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590800" y="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MONTE QUÉNIA</a:t>
            </a:r>
          </a:p>
          <a:p>
            <a:pPr algn="ctr"/>
            <a:endParaRPr lang="pt-PT" dirty="0" smtClean="0"/>
          </a:p>
          <a:p>
            <a:pPr algn="ctr"/>
            <a:r>
              <a:rPr lang="pt-PT" dirty="0" smtClean="0"/>
              <a:t>0°9′03″S   37°18′27″E</a:t>
            </a:r>
          </a:p>
          <a:p>
            <a:pPr algn="ctr"/>
            <a:r>
              <a:rPr lang="pt-PT" dirty="0" smtClean="0"/>
              <a:t>5.199m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9458" name="Picture 2" descr="http://bpiw.net/_uploads/1ceb1e2b-204d-493c-930e-e99b4c96189e_TANZANIA_2_KILIMANJA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209800" y="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Kilimanjaro</a:t>
            </a:r>
          </a:p>
          <a:p>
            <a:pPr algn="ctr"/>
            <a:r>
              <a:rPr lang="pt-PT" dirty="0" smtClean="0"/>
              <a:t>3° 3' 54.99" S   37° 21' 32.67" E</a:t>
            </a:r>
          </a:p>
          <a:p>
            <a:pPr algn="ctr"/>
            <a:r>
              <a:rPr lang="pt-PT" dirty="0" smtClean="0"/>
              <a:t>5.891m</a:t>
            </a:r>
            <a:endParaRPr lang="pt-P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383</Words>
  <Application>Microsoft Office PowerPoint</Application>
  <PresentationFormat>Apresentação no Ecrã (4:3)</PresentationFormat>
  <Paragraphs>90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40</vt:i4>
      </vt:variant>
    </vt:vector>
  </HeadingPairs>
  <TitlesOfParts>
    <vt:vector size="41" baseType="lpstr">
      <vt:lpstr>Tema do Office</vt:lpstr>
      <vt:lpstr>DISTRIBUIÇÃO DO CLIMA DE MONTANHA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Os principais Tipos de Climas no Mundo</vt:lpstr>
      <vt:lpstr>Diapositivo 27</vt:lpstr>
      <vt:lpstr>Diapositivo 28</vt:lpstr>
      <vt:lpstr>Diapositivo 29</vt:lpstr>
      <vt:lpstr>Diapositivo 30</vt:lpstr>
      <vt:lpstr>VALE GLACIÁRIO DO ZÊZERE SERRA DA ESTRELA</vt:lpstr>
      <vt:lpstr>Diapositivo 32</vt:lpstr>
      <vt:lpstr>FIORDES</vt:lpstr>
      <vt:lpstr>Diapositivo 34</vt:lpstr>
      <vt:lpstr>Diapositivo 35</vt:lpstr>
      <vt:lpstr>Diapositivo 36</vt:lpstr>
      <vt:lpstr>Diapositivo 37</vt:lpstr>
      <vt:lpstr>Diapositivo 38</vt:lpstr>
      <vt:lpstr>Diapositivo 39</vt:lpstr>
      <vt:lpstr>Diapositivo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Cidalia</dc:creator>
  <cp:lastModifiedBy>Cidalia</cp:lastModifiedBy>
  <cp:revision>91</cp:revision>
  <dcterms:created xsi:type="dcterms:W3CDTF">2013-02-02T15:16:51Z</dcterms:created>
  <dcterms:modified xsi:type="dcterms:W3CDTF">2013-02-24T17:53:13Z</dcterms:modified>
</cp:coreProperties>
</file>