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2" r:id="rId12"/>
    <p:sldId id="265" r:id="rId13"/>
    <p:sldId id="266" r:id="rId14"/>
    <p:sldId id="271" r:id="rId15"/>
    <p:sldId id="267" r:id="rId16"/>
    <p:sldId id="274" r:id="rId17"/>
    <p:sldId id="277" r:id="rId18"/>
    <p:sldId id="275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1C9079-F156-4118-9502-6554FD113AAD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281B8A-EB2B-4D60-91FB-81068FDDF73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297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194DB-571C-40C9-B1F9-53797AF3DE53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8D57-E14E-4EC7-AFA4-466BDB77F7EA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F4A2-98C9-4ADB-A302-3AADE1EEA72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813C-1612-44DC-A2B8-76523C166993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DBAC-28B5-408A-B081-520F950D7EF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8FDD-A5D1-426C-B7DB-8B4F1F7856A4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AB40-A491-4C63-9301-9461F718D5A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EF419-F00F-4828-9228-EA5F22DA06A9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2B8E-93E4-4DC0-97D4-C5322816D53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24BF-9BFF-49E5-8BB3-BEAD2E5E8C1E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340A-3089-458C-A8C2-EECFB36476F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F29-DD16-406F-BE61-6BBEF911563F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F8A2-D0FC-4E67-9FAB-E85386EB081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51E43-CA8F-435E-9C4A-D51ACC76B012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F9C70-8E4E-421A-A89D-57A3DF01239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8A11-0CDE-4350-B9C5-86E63BCF8F6D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ED98-7DC9-47CE-A506-3323384269E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E5F9-2193-4965-AD8C-9A080386B1B8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1E50-38C2-4E3E-9084-A65B76D7E48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044E-BEE7-48DD-B1BA-2EBA62BDA593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BC43-13E6-4610-BD92-6CD34DD000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8709-A720-494B-BF26-281DF882CB77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7329-5A3F-4604-8A30-9BA69AC4BED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80EFF7-1035-4074-84ED-23E43882512A}" type="datetimeFigureOut">
              <a:rPr lang="pt-PT"/>
              <a:pPr>
                <a:defRPr/>
              </a:pPr>
              <a:t>09-04-2012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8391B-D40F-441B-8636-226FDE0CCF6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4.bp.blogspot.com/_udWgeii1LV4/TVCqhsbbgWI/AAAAAAAAAiQ/NLNLPkMZQ_Q/s1600/geologo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4678362" cy="1470025"/>
          </a:xfrm>
        </p:spPr>
        <p:txBody>
          <a:bodyPr/>
          <a:lstStyle/>
          <a:p>
            <a:pPr eaLnBrk="1" hangingPunct="1"/>
            <a:r>
              <a:rPr lang="pt-PT" b="1" smtClean="0">
                <a:solidFill>
                  <a:srgbClr val="00B050"/>
                </a:solidFill>
                <a:latin typeface="Lucida Calligraphy" pitchFamily="66" charset="0"/>
              </a:rPr>
              <a:t>RELEVO</a:t>
            </a:r>
          </a:p>
        </p:txBody>
      </p:sp>
      <p:sp>
        <p:nvSpPr>
          <p:cNvPr id="2051" name="Rectângulo 3"/>
          <p:cNvSpPr>
            <a:spLocks noChangeArrowheads="1"/>
          </p:cNvSpPr>
          <p:nvPr/>
        </p:nvSpPr>
        <p:spPr bwMode="auto">
          <a:xfrm>
            <a:off x="395288" y="1628775"/>
            <a:ext cx="4681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 b="1">
                <a:latin typeface="Lucida Calligraphy" pitchFamily="66" charset="0"/>
              </a:rPr>
              <a:t>O relevo é o conjunto das irregularidades que a superfície terrestre apresenta.</a:t>
            </a:r>
          </a:p>
        </p:txBody>
      </p:sp>
      <p:pic>
        <p:nvPicPr>
          <p:cNvPr id="2052" name="Picture 2" descr="http://cardosojoao.no.sapo.pt/formas_rel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765175"/>
            <a:ext cx="3629025" cy="508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6" descr="http://www.aesap.edu.pt/Geografia/hotpotatoes/clima%20I/variate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" y="3103563"/>
            <a:ext cx="3989388" cy="2989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1.bp.blogspot.com/_aI2VHLYC4SM/S9bPU5NNOzI/AAAAAAAAABw/9I3ea-KF3u4/s1600/Formas+de+rel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5040312" cy="376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ângulo 4"/>
          <p:cNvSpPr/>
          <p:nvPr/>
        </p:nvSpPr>
        <p:spPr>
          <a:xfrm>
            <a:off x="251520" y="129406"/>
            <a:ext cx="86409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  <a:cs typeface="+mn-cs"/>
              </a:rPr>
              <a:t>Formas de relevo:</a:t>
            </a:r>
          </a:p>
        </p:txBody>
      </p:sp>
      <p:pic>
        <p:nvPicPr>
          <p:cNvPr id="44036" name="Picture 4" descr="http://geocolegiao.files.wordpress.com/2010/03/relev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575" y="3708400"/>
            <a:ext cx="47625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8" name="Picture 6" descr="http://4.bp.blogspot.com/_udWgeii1LV4/TVCqhsbbgWI/AAAAAAAAAiQ/NLNLPkMZQ_Q/s320/geo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052736"/>
            <a:ext cx="2015877" cy="251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-892722" y="332656"/>
            <a:ext cx="964118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  <a:cs typeface="+mn-cs"/>
              </a:rPr>
              <a:t>O relevo a nível mundial…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23528" y="1925910"/>
            <a:ext cx="8420100" cy="4743450"/>
            <a:chOff x="323528" y="1925910"/>
            <a:chExt cx="8420100" cy="4743450"/>
          </a:xfrm>
        </p:grpSpPr>
        <p:grpSp>
          <p:nvGrpSpPr>
            <p:cNvPr id="6" name="Grupo 5"/>
            <p:cNvGrpSpPr/>
            <p:nvPr/>
          </p:nvGrpSpPr>
          <p:grpSpPr>
            <a:xfrm>
              <a:off x="323528" y="1925910"/>
              <a:ext cx="8420100" cy="4743450"/>
              <a:chOff x="323528" y="1925910"/>
              <a:chExt cx="8420100" cy="4743450"/>
            </a:xfrm>
          </p:grpSpPr>
          <p:pic>
            <p:nvPicPr>
              <p:cNvPr id="43010" name="Picture 2" descr="[mapa+físico+mundial.JPG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3528" y="1925910"/>
                <a:ext cx="8420100" cy="47434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2292" name="CaixaDeTexto 3"/>
              <p:cNvSpPr txBox="1">
                <a:spLocks noChangeArrowheads="1"/>
              </p:cNvSpPr>
              <p:nvPr/>
            </p:nvSpPr>
            <p:spPr bwMode="auto">
              <a:xfrm>
                <a:off x="4716463" y="3357563"/>
                <a:ext cx="21590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b="1"/>
                  <a:t>D</a:t>
                </a:r>
              </a:p>
            </p:txBody>
          </p:sp>
        </p:grpSp>
        <p:sp>
          <p:nvSpPr>
            <p:cNvPr id="12293" name="CaixaDeTexto 5"/>
            <p:cNvSpPr txBox="1">
              <a:spLocks noChangeArrowheads="1"/>
            </p:cNvSpPr>
            <p:nvPr/>
          </p:nvSpPr>
          <p:spPr bwMode="auto">
            <a:xfrm>
              <a:off x="5148263" y="3429000"/>
              <a:ext cx="2159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b="1" dirty="0"/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ângulo 49"/>
          <p:cNvSpPr>
            <a:spLocks noChangeArrowheads="1"/>
          </p:cNvSpPr>
          <p:nvPr/>
        </p:nvSpPr>
        <p:spPr bwMode="auto">
          <a:xfrm>
            <a:off x="323850" y="4941888"/>
            <a:ext cx="8640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>
                <a:latin typeface="Lucida Calligraphy" pitchFamily="66" charset="0"/>
              </a:rPr>
              <a:t>Os planaltos localizam-se no interior da Europa. As montanhas mais jovens localizam-se sobretudo no Sul da Europa. São montanhas de altitude elevada (superior a 2.500 metros) e apresentam declives muito acentuados.  </a:t>
            </a:r>
          </a:p>
        </p:txBody>
      </p:sp>
      <p:pic>
        <p:nvPicPr>
          <p:cNvPr id="13315" name="Picture 109" descr="http://4.bp.blogspot.com/_wrKRjYobJko/Sxqjm_dYPmI/AAAAAAAAAFY/iwpsnPw43yw/s400/europa_fisico_1.jpg"/>
          <p:cNvPicPr>
            <a:picLocks noChangeAspect="1" noChangeArrowheads="1"/>
          </p:cNvPicPr>
          <p:nvPr/>
        </p:nvPicPr>
        <p:blipFill>
          <a:blip r:embed="rId2" cstate="print"/>
          <a:srcRect t="4008"/>
          <a:stretch>
            <a:fillRect/>
          </a:stretch>
        </p:blipFill>
        <p:spPr bwMode="auto">
          <a:xfrm>
            <a:off x="4500563" y="333375"/>
            <a:ext cx="439261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ângulo 55"/>
          <p:cNvSpPr>
            <a:spLocks noChangeArrowheads="1"/>
          </p:cNvSpPr>
          <p:nvPr/>
        </p:nvSpPr>
        <p:spPr bwMode="auto">
          <a:xfrm>
            <a:off x="179388" y="1557338"/>
            <a:ext cx="41052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 b="1">
                <a:latin typeface="Lucida Calligraphy" pitchFamily="66" charset="0"/>
              </a:rPr>
              <a:t>A Europa é um continente com um relevo pouco acidentado, se comparada com outros continentes. </a:t>
            </a:r>
          </a:p>
        </p:txBody>
      </p:sp>
      <p:sp>
        <p:nvSpPr>
          <p:cNvPr id="57" name="Rectângulo 56"/>
          <p:cNvSpPr>
            <a:spLocks noChangeArrowheads="1"/>
          </p:cNvSpPr>
          <p:nvPr/>
        </p:nvSpPr>
        <p:spPr bwMode="auto">
          <a:xfrm>
            <a:off x="250825" y="3284538"/>
            <a:ext cx="4105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 b="1">
                <a:latin typeface="Lucida Calligraphy" pitchFamily="66" charset="0"/>
              </a:rPr>
              <a:t>Grande parte do território é constituído pela grande Planície Central Europeia.</a:t>
            </a:r>
          </a:p>
        </p:txBody>
      </p:sp>
      <p:sp>
        <p:nvSpPr>
          <p:cNvPr id="58" name="Rectângulo 57"/>
          <p:cNvSpPr/>
          <p:nvPr/>
        </p:nvSpPr>
        <p:spPr>
          <a:xfrm>
            <a:off x="-36512" y="332656"/>
            <a:ext cx="49936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  <a:cs typeface="+mn-cs"/>
              </a:rPr>
              <a:t>Na Europa…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7" descr="http://personales.ya.com/isaacbuzo/mapas/europa_fis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87820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2"/>
          <p:cNvSpPr/>
          <p:nvPr/>
        </p:nvSpPr>
        <p:spPr>
          <a:xfrm>
            <a:off x="395536" y="0"/>
            <a:ext cx="848905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  <a:cs typeface="+mn-cs"/>
              </a:rPr>
              <a:t>O relevo da Europa…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4.bp.blogspot.com/_Nd2LjPvb8sQ/SghgrPwlMeI/AAAAAAAAAuo/MVHQ5Nr6fOo/s400/relevo+europeu.JPG"/>
          <p:cNvPicPr>
            <a:picLocks noChangeAspect="1" noChangeArrowheads="1"/>
          </p:cNvPicPr>
          <p:nvPr/>
        </p:nvPicPr>
        <p:blipFill>
          <a:blip r:embed="rId2" cstate="print"/>
          <a:srcRect t="4528" b="3306"/>
          <a:stretch>
            <a:fillRect/>
          </a:stretch>
        </p:blipFill>
        <p:spPr bwMode="auto">
          <a:xfrm>
            <a:off x="1259632" y="1628800"/>
            <a:ext cx="669674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ângulo 4"/>
          <p:cNvSpPr/>
          <p:nvPr/>
        </p:nvSpPr>
        <p:spPr>
          <a:xfrm>
            <a:off x="323528" y="332656"/>
            <a:ext cx="849694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  <a:cs typeface="+mn-cs"/>
              </a:rPr>
              <a:t>O relevo da Europa…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netprof.pt/Geografia/Gifs/ASS7_TER_d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3429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3708400" y="1673225"/>
            <a:ext cx="511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000" b="1" dirty="0">
                <a:latin typeface="Lucida Calligraphy" pitchFamily="66" charset="0"/>
              </a:rPr>
              <a:t>O Norte do país é mais acidentado e com altitudes médias mais elevadas, predominando serras e planaltos entalhados por vales profundos.</a:t>
            </a:r>
          </a:p>
        </p:txBody>
      </p:sp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3744913" y="3133725"/>
            <a:ext cx="5003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000" b="1">
                <a:latin typeface="Lucida Calligraphy" pitchFamily="66" charset="0"/>
              </a:rPr>
              <a:t>O Sul, de relevo mais suave e altitudes médias mais baixas, com raras serras e apresentando suaves ondulações.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3708400" y="4502150"/>
            <a:ext cx="51117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000" b="1">
                <a:latin typeface="Lucida Calligraphy" pitchFamily="66" charset="0"/>
              </a:rPr>
              <a:t>No litoral predominam extensas planícies de que se destaca as bacias do Tejo e Sado.</a:t>
            </a:r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3708400" y="5581650"/>
            <a:ext cx="4895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000" b="1">
                <a:latin typeface="Lucida Calligraphy" pitchFamily="66" charset="0"/>
              </a:rPr>
              <a:t>O interior, sempre mais acidentado, é onde predominam as serras e os planaltos.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604947" y="332656"/>
            <a:ext cx="55755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  <a:cs typeface="+mn-cs"/>
              </a:rPr>
              <a:t>Em Portugal…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1340768"/>
            <a:ext cx="914400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b="1" dirty="0" smtClean="0">
                <a:latin typeface="Lucida Calligraphy" pitchFamily="66" charset="0"/>
              </a:rPr>
              <a:t>A montanha do Pico situa-se no Arquipélago dos Açores, na ilha que apresenta o nome da própria montanha.</a:t>
            </a:r>
          </a:p>
          <a:p>
            <a:pPr>
              <a:lnSpc>
                <a:spcPct val="150000"/>
              </a:lnSpc>
            </a:pPr>
            <a:r>
              <a:rPr lang="pt-PT" sz="2000" b="1" dirty="0" smtClean="0">
                <a:latin typeface="Lucida Calligraphy" pitchFamily="66" charset="0"/>
              </a:rPr>
              <a:t>O cume da montanha está a 2 351 metros acima do nível médio do mar, e é por isso o ponto mais alto de Portugal. </a:t>
            </a:r>
          </a:p>
          <a:p>
            <a:pPr>
              <a:lnSpc>
                <a:spcPct val="150000"/>
              </a:lnSpc>
            </a:pPr>
            <a:r>
              <a:rPr lang="pt-PT" sz="2000" b="1" dirty="0" smtClean="0">
                <a:latin typeface="Lucida Calligraphy" pitchFamily="66" charset="0"/>
              </a:rPr>
              <a:t>A montanha é de origem vulcânica, correspondendo a parte mais alta da montanha à cratera do vulcão.</a:t>
            </a:r>
          </a:p>
        </p:txBody>
      </p:sp>
      <p:sp>
        <p:nvSpPr>
          <p:cNvPr id="35842" name="AutoShape 2" descr="data:image/jpeg;base64,/9j/4AAQSkZJRgABAQAAAQABAAD/2wCEAAkGBhIQEBQUEBQVFBQUEBQQFBUQFBQUFBQVFBQVFBQUFBcXHCYeFxkjGRQUHy8gIycpLCwsFR4xNTAqNSYrLCkBCQoKDgwOGg8PGikkHyQsLCkpKSwpKSkpKSwpLCwpLCwsLCwpKSksLCwsKSwsKSkpLCwpLCkpKSkpKSksLCwsLP/AABEIALgBEgMBIgACEQEDEQH/xAAbAAACAwEBAQAAAAAAAAAAAAACAwABBAUGB//EADwQAAEDAQQHBAgGAQUBAAAAAAEAAhEDBBIhMQVBUWFxgZEGE6GxFCIyQlLB0fAVYnKC4fGSFiMzY8Ki/8QAGQEAAwEBAQAAAAAAAAAAAAAAAAECAwQF/8QALxEAAgIBAgYBAQYHAAAAAAAAAAECEQMSIRMUMUFRYQSxIjJCcZGhBRVigeHw8f/aAAwDAQACEQMRAD8A9zdV3U26pC9SzzKFXVLqbdUup2KhN1S6nXVLqLChN1VdTrqlxFhQm6qup11UWIsVCbqEtTi1UWpiE3VRanXVRanYCC1CWp5ahLU7ChBagLVoLUJanYqM5aqup5ahLU7FQgtQFi0FqEtTsdCCxDdWgtQFidioQWoS1PLUJamIRdQlqeWoS1FgILEJatFxCWKrFQgtQlqfcQlqdiEXVUJ5ahLU7AVdUTLqiLA9lCkIoUheedQMKQjhSEwAhSEcKoQAMKoRwpCBAQqhHCqEAAQhLUwhVCqxULuqrqZCqEWKhRCGE0tQlqdhQqFRCaWoSExCiEJamwhITEJLVRamkKiE7ATdQkJpCqE7AUWoC1PIQEJ2AotQlqcQhITsQm6hLU4hCQmISWoS1OIQkJioSQhITSFRCdioVCiOFEWFHsIUhGArhcJ1AQqhGqhAAwpCKFITEBCkIoUhAAwqhEpCBAQqhHCpMAEMJhCW94CBN0UUp9UBLq2lY31laRlKZofaUl1dZn1Ep1RWomLkaTWTadq2rmmorFVXpJUqOwDOSohcunaSMlvoWsO3FS40bRyJ9QyEJCaQhIUmoshUWoyFRCYCyEJCZCohMBRCEhMIQkJiFwhITIQkKhCyEJCYQhIQIXCtFCpMKPXhFCc2yOOpGLE7gvP1o6tLMsKQtgsJ2q/w87UuJEehmGFIW4aP3hWNH70cSIaJeDBCq6uh+FuORCF2i3jYnxI+Q0S8GGFRWwaOdrCzWpjmGA3HacU9afQhxa6i4Sn1QEqvSq65S3WOpdvQYVpoybfgupaljq1lHyjsllvnHwVdNzPdmR7kkldx3Z8n2TyK59fRT2mIngqjOLJljkuxzy5KcVoqWVwzCgsJOvotdSRnpZjJVXl0HaHMYGUJ0M7V4pqaE4SMN5W1yaLG+YhXVsbm71VonSzRZ7dGBW5lUOyK4QJTqNQbYUuKLjkaOyQhKzULQNbpC3Nqs1EErN7HQp2JuqCkTqWrvQNSa0yFOofU57qJSyw7Fue4IL4TUhbmIsKAhb3VAjogbFWqg6nM7s7D0QmidhXfc8Qsj6gUrJ6KcaOT3Z2KLdeCpXrJPdB0IolY++AOKY21gjBeNR6ikh5eBmUipXbqKo0xUEgrM+xublimkhSb7I1sBUdUhYm2otwJg71nqaSM4lVpbI1pHaZVnJW+0QuNT0mPsoLTb9jk9DDiKjp1LcEsWtv9rz1S2nalm3FbrEYPKz0rbU05p1Ko04YLyXphT6OkiEPCCzeTt2zRbH7uCRQsLWcdqzjS+CS/S6ajOqE5Quz0FMiEl9NuO9cE6YOoqN0sVPCZXGizq1bIw5gFcmtYDMMACb+LJD9JArSKkjOTiym6OqjKCDvyT6lnqNGMHgUNOq87eaVaLQ8GIngVdtk0kKdZyRMQdi577I/X5rqeu73ShZZajjBAG+ValRm4Wcg0CNSSLOdi9VX0U27LTB81iGj2e8447IhUsqJlhZw6eBWltWN67lLR1HIwdh1qrTomkekYGEuKgWFpHIFoJOC1Np1QMAVvsVkpU9U7zitdW0s1KJZd9kaxx7bs83WtDxmEDbSTq6LoW4NJxQtLNQWikq6Gbg76mZhcdSYQ8aitjawjJC+0bEavQ1H2YalV2uUFKpJWl1balODVVk1uVgrVXhuUUlHp3W1pCSXbCvIi3O2prdKuGtcvBa6G3GT6nsLPa495aHW6V4o6aftVt03UGTlLwNlLOkeotFpJ1Ln1SDnIXGdpuptSjph+1XHE0S8yZ1n0hqKU6g7UVyjpV+1QaXePeWmiRnxInS9CeVTrC8ZrNZ+0r25w7ilWzTzn5QOCEp2DeOupoeCEp1ohc2rpF2tZ3287lvGLOeU49jrG3FAbZK5H4gRsQO0iVpoMnlR2TbEPphXDdpApTtIOVLGZvOkegdaTtR0bRGMrzX4k5V+JuT4TJ5hHuaGlfVgmVos9pEzgvn34s/arGmXjWsn8Z9jdfNj3PptfSYI1LD+KQc14L8aqbSgOlH/EVK+I0U/nxZ786TnWs77fvXhjpR/xFCdJP2nqtF8ajOXzo+D3B0gdSs6SJzK8GdIv+I9UBt7tp6quXI51eD6AzSI1lDW0s3b1XgPT3bT1QOtbjrS5b2N/P8I9y/TLTmR1VDTDNoXhDXKrvitOXRlzsvB74acYNY6oH9oKfxBeD78qXyjl4+Q52fg9q/tBS+JZqvaKmMjK8i6olmqmsMSX8vI+yPV/6kZvUXlO8UVcKIuYyHse9V94kidh6FXyPQrko7rG94qNVLAOw9Fd3j0KAthGoqNRQs3HoUBadh6FGwnZfeIS9UWnYehQFp2HoVSJbCLkBqKnNdsPQqu72zyaVRDbAdVS3VkxzNzv8T81zbVpKk3Ilx2NiOqeqMepOmUuhpdWQF4XLqaTccQA0b8fNZ/TrxlzsNv0UPOl0Rcfjt/eZ2HcUJYVXZ7S1KpVdTDZAZeDjOJBE+a9G6hSdlhzMKF8mXo3fwYPuzzJKHHYV6htEMxaOIz8/kqqVZ9kxulac16Mf5f/AFft/k8uSqvLt1bY9uaS60U3e2xp3gQeoTXyl3RMv4e+0jlX1Ret9bR7XY0nQfhf8j9VidZHjNruhXRHJGXQ4smCeN/aQF9VfTDZ3fCejkBs7vhd0KuzPSCXqryP0Z/wu6FRljeSBBEmJIMDeUWNRCdQcGB5HqucWA7S0AnzCTeXb040mnRZTa4NYHhojEwQC528ukrjeiv+F3QqVK0aZMemVAyqLkXoz/hd0Kr0Z/wu6FOyKBvKi9F6M/4T0Vejv+E9Eh0AXIZTDZ3/AAnoh9Hf8J6IK2BvKK/R3fCeiiW4bH1ruR+VUaO8cgVYjrvIUcwRhDuLivKs9uiNYNvQEqywfYVNYBqAO6SpcjE4cvqUWOgH0x/QQhg380dVw5KCoDlHPNVZNAd19wllqdO0+KFwOoxzH0TTE0JLEms4NBLjAAkk5BXa7Y2mJeQOOJ6LyOne0PfepT9gGScRJG3cqcqFosV2j7QGqDTpSG5Pdle3DYPNebc4MG1HaK8LnVDJUN2S6XQOtaCc8tixWi0E5IqrylXVjOXZHTixpfaZ2+yTrrqjvyBoneZ/8r0lK3uXk9DvgO4hdN1YwIyPmqgthznuz1dn0hOtPqw8EZTs8CuX2e0JVquaXgtpyC5zgRInIDXK90eztAe5Gow5w+abdDTs8P6S5pu1YnUTkeBQvYOC91U7KUXYwXAiLryCJ4xK547N2cH2TGwPdA5EpakxnlGyMsV3LJoi0uYD3ZukAtJLZg7ATku5Y9CUGOlrBOUuJdnkYJ5LtVCSIjCNW7MI1uL2E4qSpngqtEjAmDvEeCWGHb4L0HaHRZH+62SDnhlvJXngYyXfjnrjZ5mTGoSphtbtPgFH0Q4EOEiIOSjH7/FWagnPHNVbJSRdCjjiSRk2Yw2/JNdSCTLTqGO1Lq0WO9sDPWXBIp0Me3igujekHuxkejj9UDqjdbo5kdJKtJmLa9GksULR9wktaDrPUqjUA2nmnuK0EaXHqEPdg/yQhfUJnyvfwhw8MfW/lPcn7Pgb3O7xUSLn3I+qtG/kNvB7YA7Y5j6I2vjIAnd/CRUtzNbhswxRUrQ2JE+K8zc9gPviTqA3zPkiJdqunjmgZbOPNX34+/okVRTqbJ9YAnaR9UJ4dIUqMH2P4S3GRnPD+FSZDQxtT7P9rnaU0wyiPWN5xyaM907AsGldPd3LKQBdlIyG3PWvMWq1XZLjLj80B+Y3SWkHPdeqHgBhh8guHabYXHDJMpUKtd0Ma55zhoLj4LdQ7KVnjC6Ccw4kXdt4xDSIylBnJt9DguKz1l2LZ2drMJwDo+Ak9JAXPp2Cq8m7Te4iZuscYjOYCJER2dmGEDk+vQcM2uHEEJdGkXOAykxJWDW9HdF7Wz0XZ/su6tQNQPDCagYwPwDom8Z4xHAr32gex9Oi0Oee8qDHEeq3e0fXFcvRWnKdGkyncwptABbDgdd7mZPNet0VpOnWBgHgcDxHVauLijKLjJ2baFmg/fJPLCMDq8tSOnVgAnHUJz2Qd6ZVhwa4ZRB+RWLZrQFAx1KxWmjdcRvvDgcfquk0tAxI6oRYHVxLSJaQInfr2ITodX0MNAzxG3CRr+S20KmMTn9g+SMaJLSLz2NOQkmSnCxNBEvEjOD97knJMai0A6i1wLH5OEH72714zT3Z91nJcwl7OGI47da94+kwH1XAmcjA+aqtSFQFpiNsgiN6rFlcHZnlwrIqfU+UGRiBH+I6yhfaXD3cfy4r02mOxlRhJoOY8RMON1wz4iOa8y91Sk669pY4Zhzbp88V6sJxyLY8jJCWJ09ixbR7zXN/aT4hX6c3IEn/AC+isW/HEROwOnyhXUtDZj1ueHVV/Ym9vvL9Ae+BywO/D+1mrl5yLd+BPmiqRqaOQ/hZ++nLP93zWiRjOXkZSLhnH7fpCEW0j2h5eOCB7J/sohhq/wDoK6Rmm+wupb9mrcf4Qi1k5kc8cFRfuHImfKEsgaw7oCikK2+4/wBM3jofqospczYVEUh2/J75lqE+q0ftvAeAWgWgnNoHH+Vx7j9daof0AN+ir0e9m+o4f9lSPAOXm8NHscWXg6xtbBmY5tEcAkv0hTwh3UiPJYW0rM3M4/qLvqh9OoAwxj3n8tOfMIWNexPK/RuZWDjgZP5bzh0GCuuTBF1+OGEN6GcFirW2oBhTLR/21G0/Bqxd692ujzfUcmsdieatjWNDsBxYf3PCP8Jpe9SpjecfMLn1BGb2N3sY4nq5ySazR/2Ha9xHgFosRm/kV1+p1bFZmUrwpGA72rrsDGpGXuHssHULnN0nhi1o3MBPmtVO1mMGnmPolw2gWZS7jakuzjLUCVjdY2iTEE4TgDuTXPcdYHInwWU1bpyc/g26PFUokvJQi0aOon2zPKTjvGKynQlJ3stiNrQtT3Vj7LWMG1zpPgjFF/vOw3D5lVoRHEdi6NmDGhvquA1H1et0rZR0k9kXbrYEYFzwsbqDdZx/LEphpAD1QSeHmhwiOOSZ0z2nrnKNWTYyU/1FaAPWwG7ArhvrvnANbx/kqCs/PxCXBj4QcxLyz0Z7Qh2ElriMPeaMMzI8EdHtNaGD/nbH6WD/AMryz7SJxbJ3ECU01MMGFvGAlwI+Cl8lve/qelHaokzebhmQXDPlHQK39qA/B7mk6i1waAd41mF5R7mZmJ3uJRMP2AUcvAXNT9Hqh2gYNs65fOG4DNPp6apESdZ+PLovFXicvJDdIzx5/RPl4+Rc5LwfRTpKk4Sx04YyQIjDDaidW7zB5DhF1oeabjwBLSYXz1gEauc+coXWcZmDzI8ZWfLLya823+H/AH9D2FvsFmOBeyiRnN2HcWyPBcW12Cgxs069Bxgkht4O3AYGZXK7tsi8Orp6SVVUADZuInxW0Mbj+JnPky6t9KCNUzgZ3QFG1TOWHL6pUt1AFAa+wnzjwWxzX5H445/L6JVw5gDmB9Er0jf4AKekawZ8vBVuLYaXOOpvIoH0zw5pfpIyMfexTvR9xKLYNJknj98lFXf7yoiydKPROtIGTWAbS8vPgodI0wMSDwH1CNuiQB/u1idzSGhDdsjDI9c834rkuPs9Cp+l+ZKdtn2aZPEkfJaRaqsRAbuBJ8gttnrd42GBzRwhKrMcMDVcP2j6LPWrqjVY2ld/Q51YtGYqOd+Rp83FA5r3Yik0Da+o6eYBW5jacSC5x5fRGXv92GjeCT4wFesjh+TMyi2PXGOxl8hWKTPdpTxkea1iM3Xifv4UqvbMcBHEgeanU2Xoiv8AgBLxkxjeJnySajapxNQNH5WD5mVmtNqquPstbvJvFK7sn23u/beA8loov19TFzTdK/oaH0oxNRzuYHkk1KBfm4gf5SqFhZmbx4uKp9YMybOwSfmrXohpd1+4p4e32LvEwPCFktIqO9t87hMeARVKlVxwutGwKNpv11CP0rRbGL32VmZjyPYHOT81b69TW48oCOo9u17uOCzZ+y0zvEhXaMqa2I60EZEz1TKdpftw34KmWF2bo4LUy4zPxStMdNAC3EayTuy8kJqPdmABvP8AKXatIuHstujVhJWX8QecIPXDop7mnVdTWWHVHIFVfdv5pDaz+CLvp9rzCsxaroW6o/U4KjVeMyrDGn3oVsaNqNh2yDSG0SidpDZEbIhR1EHZ0Wc6OxkJMpNGgaQBzbI4I22pupsb8fos7bORq6YIhXYPacOBM+CNgt9EE62T7w5ASh9II2ngEo2xg9kNPgkPtjpy6JWh6GzULRtnmAmekE/DzKxstE/0mtAOvyCa3E1XUc6tOocsVTqvBJfVaN/BZ6loacASNxQ2kCi2be8O1RcyDtPUKKdZfC9nvhoykTLrztznQnMPdf8AHTpt3ucFFFw226Z6WlJWtjLaLRVdnXpsGynn4YpNOwl2dSo7lA8SootG9C2MYriSp/Ue6iKYl1Rzd14DyCWNIt9xr6h6DxVKK4rVHUzOctM9CCrVapE3WMH5nSRyC59as44Go87qTIHUwoonAWTZ0HZWVGmWU3catSBzAS61WtrqNGuGAGN0qlFUd27Im3FKjGHyYqPceGK0Bg92m6NrjHNWotXsYR36gVKzG+05v6QSTzgoWVGOPqfPHgoooW5q9kht38vEmEbL7dWeGvBRRQ2axh3FVi5uZjhklF7QMZne4eQUUVrdGUtm0K7xk4gk9FYqA4NY4E/fNRRU9iE72AqWQ629cEPoxGYHRRRSptmjxJdxbqE+8eSgpgZA81FFZhZO8c3HMbAJARMtu7lEKKIezKW6BrUi/U4dQsbtFGcj5KKKWk+pom49AmaPI3cStDWkf0FFFSSS2MpTbe5bnAaws1Z+wnpKpRS2axjRjDHzgZ5/JPY8nBw++aiizSNpSD9H/L4K1FFppRz8Rn//2Q=="/>
          <p:cNvSpPr>
            <a:spLocks noChangeAspect="1" noChangeArrowheads="1"/>
          </p:cNvSpPr>
          <p:nvPr/>
        </p:nvSpPr>
        <p:spPr bwMode="auto">
          <a:xfrm>
            <a:off x="63500" y="-855663"/>
            <a:ext cx="2609850" cy="1752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5844" name="AutoShape 4" descr="data:image/jpeg;base64,/9j/4AAQSkZJRgABAQAAAQABAAD/2wCEAAkGBhIQEBQUEBQVFBQUEBQQFBUQFBQUFBQVFBQVFBQUFBcXHCYeFxkjGRQUHy8gIycpLCwsFR4xNTAqNSYrLCkBCQoKDgwOGg8PGikkHyQsLCkpKSwpKSkpKSwpLCwpLCwsLCwpKSksLCwsKSwsKSkpLCwpLCkpKSkpKSksLCwsLP/AABEIALgBEgMBIgACEQEDEQH/xAAbAAACAwEBAQAAAAAAAAAAAAACAwABBAUGB//EADwQAAEDAQQHBAgGAQUBAAAAAAEAAhEDBBIhMQVBUWFxgZEGE6GxFCIyQlLB0fAVYnKC4fGSFiMzY8Ki/8QAGQEAAwEBAQAAAAAAAAAAAAAAAAECAwQF/8QALxEAAgIBAgYBAQYHAAAAAAAAAAECEQMSIRMUMUFRYQSxIjJCcZGhBRVigeHw8f/aAAwDAQACEQMRAD8A9zdV3U26pC9SzzKFXVLqbdUup2KhN1S6nXVLqLChN1VdTrqlxFhQm6qup11UWIsVCbqEtTi1UWpiE3VRanXVRanYCC1CWp5ahLU7ChBagLVoLUJanYqM5aqup5ahLU7FQgtQFi0FqEtTsdCCxDdWgtQFidioQWoS1PLUJamIRdQlqeWoS1FgILEJatFxCWKrFQgtQlqfcQlqdiEXVUJ5ahLU7AVdUTLqiLA9lCkIoUheedQMKQjhSEwAhSEcKoQAMKoRwpCBAQqhHCqEAAQhLUwhVCqxULuqrqZCqEWKhRCGE0tQlqdhQqFRCaWoSExCiEJamwhITEJLVRamkKiE7ATdQkJpCqE7AUWoC1PIQEJ2AotQlqcQhITsQm6hLU4hCQmISWoS1OIQkJioSQhITSFRCdioVCiOFEWFHsIUhGArhcJ1AQqhGqhAAwpCKFITEBCkIoUhAAwqhEpCBAQqhHCpMAEMJhCW94CBN0UUp9UBLq2lY31laRlKZofaUl1dZn1Ep1RWomLkaTWTadq2rmmorFVXpJUqOwDOSohcunaSMlvoWsO3FS40bRyJ9QyEJCaQhIUmoshUWoyFRCYCyEJCZCohMBRCEhMIQkJiFwhITIQkKhCyEJCYQhIQIXCtFCpMKPXhFCc2yOOpGLE7gvP1o6tLMsKQtgsJ2q/w87UuJEehmGFIW4aP3hWNH70cSIaJeDBCq6uh+FuORCF2i3jYnxI+Q0S8GGFRWwaOdrCzWpjmGA3HacU9afQhxa6i4Sn1QEqvSq65S3WOpdvQYVpoybfgupaljq1lHyjsllvnHwVdNzPdmR7kkldx3Z8n2TyK59fRT2mIngqjOLJljkuxzy5KcVoqWVwzCgsJOvotdSRnpZjJVXl0HaHMYGUJ0M7V4pqaE4SMN5W1yaLG+YhXVsbm71VonSzRZ7dGBW5lUOyK4QJTqNQbYUuKLjkaOyQhKzULQNbpC3Nqs1EErN7HQp2JuqCkTqWrvQNSa0yFOofU57qJSyw7Fue4IL4TUhbmIsKAhb3VAjogbFWqg6nM7s7D0QmidhXfc8Qsj6gUrJ6KcaOT3Z2KLdeCpXrJPdB0IolY++AOKY21gjBeNR6ikh5eBmUipXbqKo0xUEgrM+xublimkhSb7I1sBUdUhYm2otwJg71nqaSM4lVpbI1pHaZVnJW+0QuNT0mPsoLTb9jk9DDiKjp1LcEsWtv9rz1S2nalm3FbrEYPKz0rbU05p1Ko04YLyXphT6OkiEPCCzeTt2zRbH7uCRQsLWcdqzjS+CS/S6ajOqE5Quz0FMiEl9NuO9cE6YOoqN0sVPCZXGizq1bIw5gFcmtYDMMACb+LJD9JArSKkjOTiym6OqjKCDvyT6lnqNGMHgUNOq87eaVaLQ8GIngVdtk0kKdZyRMQdi577I/X5rqeu73ShZZajjBAG+ValRm4Wcg0CNSSLOdi9VX0U27LTB81iGj2e8447IhUsqJlhZw6eBWltWN67lLR1HIwdh1qrTomkekYGEuKgWFpHIFoJOC1Np1QMAVvsVkpU9U7zitdW0s1KJZd9kaxx7bs83WtDxmEDbSTq6LoW4NJxQtLNQWikq6Gbg76mZhcdSYQ8aitjawjJC+0bEavQ1H2YalV2uUFKpJWl1balODVVk1uVgrVXhuUUlHp3W1pCSXbCvIi3O2prdKuGtcvBa6G3GT6nsLPa495aHW6V4o6aftVt03UGTlLwNlLOkeotFpJ1Ln1SDnIXGdpuptSjph+1XHE0S8yZ1n0hqKU6g7UVyjpV+1QaXePeWmiRnxInS9CeVTrC8ZrNZ+0r25w7ilWzTzn5QOCEp2DeOupoeCEp1ohc2rpF2tZ3287lvGLOeU49jrG3FAbZK5H4gRsQO0iVpoMnlR2TbEPphXDdpApTtIOVLGZvOkegdaTtR0bRGMrzX4k5V+JuT4TJ5hHuaGlfVgmVos9pEzgvn34s/arGmXjWsn8Z9jdfNj3PptfSYI1LD+KQc14L8aqbSgOlH/EVK+I0U/nxZ786TnWs77fvXhjpR/xFCdJP2nqtF8ajOXzo+D3B0gdSs6SJzK8GdIv+I9UBt7tp6quXI51eD6AzSI1lDW0s3b1XgPT3bT1QOtbjrS5b2N/P8I9y/TLTmR1VDTDNoXhDXKrvitOXRlzsvB74acYNY6oH9oKfxBeD78qXyjl4+Q52fg9q/tBS+JZqvaKmMjK8i6olmqmsMSX8vI+yPV/6kZvUXlO8UVcKIuYyHse9V94kidh6FXyPQrko7rG94qNVLAOw9Fd3j0KAthGoqNRQs3HoUBadh6FGwnZfeIS9UWnYehQFp2HoVSJbCLkBqKnNdsPQqu72zyaVRDbAdVS3VkxzNzv8T81zbVpKk3Ilx2NiOqeqMepOmUuhpdWQF4XLqaTccQA0b8fNZ/TrxlzsNv0UPOl0Rcfjt/eZ2HcUJYVXZ7S1KpVdTDZAZeDjOJBE+a9G6hSdlhzMKF8mXo3fwYPuzzJKHHYV6htEMxaOIz8/kqqVZ9kxulac16Mf5f/AFft/k8uSqvLt1bY9uaS60U3e2xp3gQeoTXyl3RMv4e+0jlX1Ret9bR7XY0nQfhf8j9VidZHjNruhXRHJGXQ4smCeN/aQF9VfTDZ3fCejkBs7vhd0KuzPSCXqryP0Z/wu6FRljeSBBEmJIMDeUWNRCdQcGB5HqucWA7S0AnzCTeXb040mnRZTa4NYHhojEwQC528ukrjeiv+F3QqVK0aZMemVAyqLkXoz/hd0Kr0Z/wu6FOyKBvKi9F6M/4T0Vejv+E9Eh0AXIZTDZ3/AAnoh9Hf8J6IK2BvKK/R3fCeiiW4bH1ruR+VUaO8cgVYjrvIUcwRhDuLivKs9uiNYNvQEqywfYVNYBqAO6SpcjE4cvqUWOgH0x/QQhg380dVw5KCoDlHPNVZNAd19wllqdO0+KFwOoxzH0TTE0JLEms4NBLjAAkk5BXa7Y2mJeQOOJ6LyOne0PfepT9gGScRJG3cqcqFosV2j7QGqDTpSG5Pdle3DYPNebc4MG1HaK8LnVDJUN2S6XQOtaCc8tixWi0E5IqrylXVjOXZHTixpfaZ2+yTrrqjvyBoneZ/8r0lK3uXk9DvgO4hdN1YwIyPmqgthznuz1dn0hOtPqw8EZTs8CuX2e0JVquaXgtpyC5zgRInIDXK90eztAe5Gow5w+abdDTs8P6S5pu1YnUTkeBQvYOC91U7KUXYwXAiLryCJ4xK547N2cH2TGwPdA5EpakxnlGyMsV3LJoi0uYD3ZukAtJLZg7ATku5Y9CUGOlrBOUuJdnkYJ5LtVCSIjCNW7MI1uL2E4qSpngqtEjAmDvEeCWGHb4L0HaHRZH+62SDnhlvJXngYyXfjnrjZ5mTGoSphtbtPgFH0Q4EOEiIOSjH7/FWagnPHNVbJSRdCjjiSRk2Yw2/JNdSCTLTqGO1Lq0WO9sDPWXBIp0Me3igujekHuxkejj9UDqjdbo5kdJKtJmLa9GksULR9wktaDrPUqjUA2nmnuK0EaXHqEPdg/yQhfUJnyvfwhw8MfW/lPcn7Pgb3O7xUSLn3I+qtG/kNvB7YA7Y5j6I2vjIAnd/CRUtzNbhswxRUrQ2JE+K8zc9gPviTqA3zPkiJdqunjmgZbOPNX34+/okVRTqbJ9YAnaR9UJ4dIUqMH2P4S3GRnPD+FSZDQxtT7P9rnaU0wyiPWN5xyaM907AsGldPd3LKQBdlIyG3PWvMWq1XZLjLj80B+Y3SWkHPdeqHgBhh8guHabYXHDJMpUKtd0Ma55zhoLj4LdQ7KVnjC6Ccw4kXdt4xDSIylBnJt9DguKz1l2LZ2drMJwDo+Ak9JAXPp2Cq8m7Te4iZuscYjOYCJER2dmGEDk+vQcM2uHEEJdGkXOAykxJWDW9HdF7Wz0XZ/su6tQNQPDCagYwPwDom8Z4xHAr32gex9Oi0Oee8qDHEeq3e0fXFcvRWnKdGkyncwptABbDgdd7mZPNet0VpOnWBgHgcDxHVauLijKLjJ2baFmg/fJPLCMDq8tSOnVgAnHUJz2Qd6ZVhwa4ZRB+RWLZrQFAx1KxWmjdcRvvDgcfquk0tAxI6oRYHVxLSJaQInfr2ITodX0MNAzxG3CRr+S20KmMTn9g+SMaJLSLz2NOQkmSnCxNBEvEjOD97knJMai0A6i1wLH5OEH72714zT3Z91nJcwl7OGI47da94+kwH1XAmcjA+aqtSFQFpiNsgiN6rFlcHZnlwrIqfU+UGRiBH+I6yhfaXD3cfy4r02mOxlRhJoOY8RMON1wz4iOa8y91Sk669pY4Zhzbp88V6sJxyLY8jJCWJ09ixbR7zXN/aT4hX6c3IEn/AC+isW/HEROwOnyhXUtDZj1ueHVV/Ym9vvL9Ae+BywO/D+1mrl5yLd+BPmiqRqaOQ/hZ++nLP93zWiRjOXkZSLhnH7fpCEW0j2h5eOCB7J/sohhq/wDoK6Rmm+wupb9mrcf4Qi1k5kc8cFRfuHImfKEsgaw7oCikK2+4/wBM3jofqospczYVEUh2/J75lqE+q0ftvAeAWgWgnNoHH+Vx7j9daof0AN+ir0e9m+o4f9lSPAOXm8NHscWXg6xtbBmY5tEcAkv0hTwh3UiPJYW0rM3M4/qLvqh9OoAwxj3n8tOfMIWNexPK/RuZWDjgZP5bzh0GCuuTBF1+OGEN6GcFirW2oBhTLR/21G0/Bqxd692ujzfUcmsdieatjWNDsBxYf3PCP8Jpe9SpjecfMLn1BGb2N3sY4nq5ySazR/2Ha9xHgFosRm/kV1+p1bFZmUrwpGA72rrsDGpGXuHssHULnN0nhi1o3MBPmtVO1mMGnmPolw2gWZS7jakuzjLUCVjdY2iTEE4TgDuTXPcdYHInwWU1bpyc/g26PFUokvJQi0aOon2zPKTjvGKynQlJ3stiNrQtT3Vj7LWMG1zpPgjFF/vOw3D5lVoRHEdi6NmDGhvquA1H1et0rZR0k9kXbrYEYFzwsbqDdZx/LEphpAD1QSeHmhwiOOSZ0z2nrnKNWTYyU/1FaAPWwG7ArhvrvnANbx/kqCs/PxCXBj4QcxLyz0Z7Qh2ElriMPeaMMzI8EdHtNaGD/nbH6WD/AMryz7SJxbJ3ECU01MMGFvGAlwI+Cl8lve/qelHaokzebhmQXDPlHQK39qA/B7mk6i1waAd41mF5R7mZmJ3uJRMP2AUcvAXNT9Hqh2gYNs65fOG4DNPp6apESdZ+PLovFXicvJDdIzx5/RPl4+Rc5LwfRTpKk4Sx04YyQIjDDaidW7zB5DhF1oeabjwBLSYXz1gEauc+coXWcZmDzI8ZWfLLya823+H/AH9D2FvsFmOBeyiRnN2HcWyPBcW12Cgxs069Bxgkht4O3AYGZXK7tsi8Orp6SVVUADZuInxW0Mbj+JnPky6t9KCNUzgZ3QFG1TOWHL6pUt1AFAa+wnzjwWxzX5H445/L6JVw5gDmB9Er0jf4AKekawZ8vBVuLYaXOOpvIoH0zw5pfpIyMfexTvR9xKLYNJknj98lFXf7yoiydKPROtIGTWAbS8vPgodI0wMSDwH1CNuiQB/u1idzSGhDdsjDI9c834rkuPs9Cp+l+ZKdtn2aZPEkfJaRaqsRAbuBJ8gttnrd42GBzRwhKrMcMDVcP2j6LPWrqjVY2ld/Q51YtGYqOd+Rp83FA5r3Yik0Da+o6eYBW5jacSC5x5fRGXv92GjeCT4wFesjh+TMyi2PXGOxl8hWKTPdpTxkea1iM3Xifv4UqvbMcBHEgeanU2Xoiv8AgBLxkxjeJnySajapxNQNH5WD5mVmtNqquPstbvJvFK7sn23u/beA8loov19TFzTdK/oaH0oxNRzuYHkk1KBfm4gf5SqFhZmbx4uKp9YMybOwSfmrXohpd1+4p4e32LvEwPCFktIqO9t87hMeARVKlVxwutGwKNpv11CP0rRbGL32VmZjyPYHOT81b69TW48oCOo9u17uOCzZ+y0zvEhXaMqa2I60EZEz1TKdpftw34KmWF2bo4LUy4zPxStMdNAC3EayTuy8kJqPdmABvP8AKXatIuHstujVhJWX8QecIPXDop7mnVdTWWHVHIFVfdv5pDaz+CLvp9rzCsxaroW6o/U4KjVeMyrDGn3oVsaNqNh2yDSG0SidpDZEbIhR1EHZ0Wc6OxkJMpNGgaQBzbI4I22pupsb8fos7bORq6YIhXYPacOBM+CNgt9EE62T7w5ASh9II2ngEo2xg9kNPgkPtjpy6JWh6GzULRtnmAmekE/DzKxstE/0mtAOvyCa3E1XUc6tOocsVTqvBJfVaN/BZ6loacASNxQ2kCi2be8O1RcyDtPUKKdZfC9nvhoykTLrztznQnMPdf8AHTpt3ucFFFw226Z6WlJWtjLaLRVdnXpsGynn4YpNOwl2dSo7lA8SootG9C2MYriSp/Ue6iKYl1Rzd14DyCWNIt9xr6h6DxVKK4rVHUzOctM9CCrVapE3WMH5nSRyC59as44Go87qTIHUwoonAWTZ0HZWVGmWU3catSBzAS61WtrqNGuGAGN0qlFUd27Im3FKjGHyYqPceGK0Bg92m6NrjHNWotXsYR36gVKzG+05v6QSTzgoWVGOPqfPHgoooW5q9kht38vEmEbL7dWeGvBRRQ2axh3FVi5uZjhklF7QMZne4eQUUVrdGUtm0K7xk4gk9FYqA4NY4E/fNRRU9iE72AqWQ629cEPoxGYHRRRSptmjxJdxbqE+8eSgpgZA81FFZhZO8c3HMbAJARMtu7lEKKIezKW6BrUi/U4dQsbtFGcj5KKKWk+pom49AmaPI3cStDWkf0FFFSSS2MpTbe5bnAaws1Z+wnpKpRS2axjRjDHzgZ5/JPY8nBw++aiizSNpSD9H/L4K1FFppRz8Rn//2Q=="/>
          <p:cNvSpPr>
            <a:spLocks noChangeAspect="1" noChangeArrowheads="1"/>
          </p:cNvSpPr>
          <p:nvPr/>
        </p:nvSpPr>
        <p:spPr bwMode="auto">
          <a:xfrm>
            <a:off x="63500" y="-855663"/>
            <a:ext cx="2609850" cy="1752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5846" name="AutoShape 6" descr="data:image/jpeg;base64,/9j/4AAQSkZJRgABAQAAAQABAAD/2wCEAAkGBhQSERUUExQVFRUVFhUXGBUYGBgXFhcXFRQXFRYWFxcYGyYeFx0jGRQXHy8gJCcpLCwsFR4xNTAqNSYrLCkBCQoKDgwOGg8PGikkHyQsLCwsLCwtLCksLCwsKSwsKSwsLCksLCwpLCwsLCwsLCwsLCkpLCwsLCwpLCwsLCksLP/AABEIAMMBAwMBIgACEQEDEQH/xAAbAAABBQEBAAAAAAAAAAAAAAADAAECBAUGB//EAD8QAAECBQIDBQcCBQMCBwAAAAECEQADEiExBEEFUWEicYGRoQYTMrHB0fBCUhQVI2LhcpLxBzMWQ1OCwtLi/8QAGgEAAwEBAQEAAAAAAAAAAAAAAAECAwQFBv/EAC0RAAICAgICAgEDAQkAAAAAAAABAhEDEiExQVEEExQiQmGBBSMyM3FykfDx/9oADAMBAAIRAxEAPwDtQmE0TphNHvWfMEWhNE2hNAIg0Jom0JoAINCaJtDNDEQaE0TaFTBYA6YTQSmGpgsRBoTROmFTBYA6YZoJTDNDsCBENTBGhmgsAdMJoIRDUw7AHTBZSLxFoQhMadGnYDMBM0cxFIkxFozUDZ5v4CrmjvgSpphmhmjRIycmyBhCJtDFMVZJF4YqMSaFTDDkG0M0EphNDsRGswolTChDs0aYTQSmFTGFmtA2hUwSmHaFYqBUwmgjQmh2KgdMKmCUwqYLCgdMM0FphqYLEDphNBKYVMFhQOmGpgtMKmCwoFTCpgjQqIdgkwRENTF6bw2YE1MAGcuQOTZs5f0iqBExyRl0y5YpQVtAimGKYLTDUxdmYOmGpglMKmHYAimE0FaI0wWIG0M0FphiIdgCaGIgrQzQWAOmE0TphNDsAbQmglMM0FgDaFBGhQDNKmE0EphUxy2b0DaFTBKYemCxUCphNBKYVMFioG0JoJTCph2FA2hqYLTCpgsKBUwqYLTBdLpTMJCWtnp074Tmo8sqMHJ0kVaYJL05PQczYeZjXTwtCQ6iT+chA5XDStdcxgkOEy8hKTl9qjvyFo5pfJXg7IfCf7jGSha29yApJzNU9IuxAHc/XFt42NNwmWghagFTHYFRHgE49A8W9TPCEsmlxhPoAw+UVf4QulayStnKnZKA2EjEc0sjl2d8MUYcJA/aQhUpQ3DWNg9z44I8Y4WVKALpdPcSPTEdTxnRFySt00lTlxc8jhsZf6Rz01PaJCSEH4eRDc9zHd8WlGji+VblZZ0urUlhNNlfCs4OAz95jRpjHEwrSJbXqJTncdoMLbO/fEpHFikse0NibHueOjm6OKcPKNWmFTEdLrEzPhNxkGxEHaCzGgLQimDUiHpHKDYepXphqYsFIiLCDYNQBTDFMWGENQIewagKYamLIljnBE6N9xBukNQb6KNMKmLytF1iA0vWDdB9cio0NF3+FH7oUG6D62W6YTQWmFTHLsb0CphUwWmFTBsKgVMKmC0wqYNg1BUwqYLTDUw7FQKmITZgSHPcBuTyA3MA13EghwkVKGSbIR/rVt3C55RhzeMKDEkXDlagzg4pD2SH536xLl6N8eHbvo2JgXMSoYP/AKYU3ZIeqZMSCB/pBFtzaNXTawS0JTLSmlnsGFw7ITnJyfUxzXCiuZZLITkqVlZuXUTnFuUdjo0y0jIUU5NrEj5tHNkfs9LHBRXA2l06lK95MJ/tQ9h1IGSfGLZ1Idhcxl6jioWSAewMqvfYtzxtFSbxpIpSCzvZrno9xcPz5NvGVNmvCNHVKIIICVrJ7KXYC2fJyT+HP1nEppmSkJACCVVL2XSPhSxcb25ph06wXU6SzVXNSgTh9gzls9nvijqtemZNC0gGkNSACqkVXHQseod9gIqK5Jl0SWpRqSAGpcE/ESpTAEjAIbP7vCMbiHFTT7tkhJLhtlA3AcB+rc4adxRSVlLORt+qzdkg3BSSSOhfrFXX6pExM6YSzOEpuTcu7OwOBtHXjVO2cmRXwjR4UhK0ksoFJ+MEt0HJ4q8ZkN2k/DuMlPf05GL3s3r5I0ZStXbWVKZruAAG8vWKE7ictQspi1wQWVkG4eNFN7sz+paJGT/FlJChtyLKHUH6GN/hvtClTBbDavAfksfoPpHN65JLrSQ2ezcB9h9jFKVNvUlTKGU5BH1jqpSOKUKPS2hUxyHCvaJUphmWS1P7TuEvj/Tjk146zR65M1NSFAj1HQjaMWmiaCe6hxpieUShXibYKhfwh5Qx0ZhOecNByV+n0OdGYGZBETqPOESYasT1B1GGKoIXhqYaEChQSiFDsRp0wqYLTCpji2OvUFTCpgtMKmHYagmhUwSmMnjHtHKkOCal/sH/AMj+n59ILsSjZd1OoTLSVLISkZJ/LxyPFva0q7Mt0J/d+sjp+z590YvFONzJ6nWqwwkfCO775jP96ItL2bRx+zSRryRcOz0JPwJJyoj9R+Zz1ZOoTWDMJVuSLnxeM46iBrn8y0BuuDrEe08tIACcYxz5s/TyinP4+qYpQB92lRqVm9m2FrD8xHMJ1wdmPf8A4gpmROlFb2dHJ9oRLsL5cEBQJGHCrn0iH87SRdw5cgJFLsWLOHucWEc97xsQiskwtUVsbM3jxBHu3S22zu7hhzc3dntFeXxeZ2diBS4yEszd0ZpVDmcR1h0I1V8SKmqupLMf7dw/jn1imeIFqTcO7WOzZuYpmbziJns2/iIaE2aC9bUxbG3O+fpAjOOfzwiv75h3xEzC1vl9XgG2HKy+4fz8YqzJRzjpufCDCcdw/dEl3vjp94tTaIljjIDp9fSTUAQQyknfl4jYwaVrFSlBcmYoHkc9x2IgK9FVc/N/GHRJpDHH50jVZlRh+Pydhwb27QpkzxQf3j4T3jKfl3R1ctYUAUkEHBBcHuO8eRTNGGd/K/nyizwzi8/Sl5auzkoN0Hw2PUXibT6MZYJRPVqYaiMPgntnJnslX9KZ+1R7JP8AarHgWPfHQ0xLdGNAqYYpg1MKiDYKA0wqYLRCoh7BqCphQWiFBsGpoqIAcsAMnYRWRxKUoFQmyylOSFpIHeXtHifEPa+ZN/7qlrHVfZB/0gMPKAy+Nodj2Xjlpez0NGew6z2t00sWXWeSL+uPWMTVf9QH/wC3LA6qJPoGjiJRqDhSb7uPmIIZAHxLHg5+jQ+EWsa9GxrPa/ULBFZAOyWT6gPGIVqPSCy5SDgqPhb0gquHpDMXJOOngGg3SNPrKKljnCTOHKNJejCGZIJPMk/npDo0iVZSl+j/ACiXmQ1jMv38MZrmLs7QoazvtZTfMxVmcNI/UPJR+kNZIsTiwap0R9/BjojuzNkun0aB+4RgLBP9oKvkIe6FqyCp8MJjwU8NUTaoj/SREhpP2knw+x+kPdBqwXvIcrtyEQKgIHqJrBzeFtfQ6GOsTUQS35ziahhvzujECSXIBb0jQ0WrdIS3w7i3r941apWjKLvhlwTOhg6D1aM1erFyl3Od/HoYgjizWWAb53ieWWpJdmymxLK8PrCDCKiCFAFKjfDjllr38ItI0i27JJ6gFvOM3KjRckhrmsLnqImjWuWKfLeBqlKwoVNsSQfnCVJJzLI8YWyK5LImJ6Dv/wAfeEsDOR3j89YpqAwEqDFjg5xyiMxJHTDWKfp9YLCyyvTJOwLxs8H49N07Jcrl/sWcD+1WR3XEc97pYIYVbu0EGvKfiSX6j/EVu/DM3CEv8SPRNP7XyFFiFo6lLgeKSY1dNr5UwdiYhXcQ/lmPKka1J6eEOlQJt+eG0G/syfx4vpnrlEKiPLtPxKdLNSFrBZskgjYMpxGnpvbTUoU66VpOxCUt1Ckt6gw1Myl8eSO/phRyaf8AqAGvIP8Av/8AzDw9ifpl6PIeHcTlD4gfMfRn/MwPinFyo9gUjwc9+YpTOH0rCFKQFHatOeVWPWCp4O6aq5Z7JUGWCSAWLAOT5RzbYk9rPQ1lVUC03E1oPZLc8se8RcR7Qrdy3cBb7iKmj4aJr0TZQYtSpdBfoFZi6fZSaGugvyWH6Rbz4l2yNJeixM9pFtZCWzeo/IiHke1qnFaEnaxULdA7Dygcv2V1DOlGeSk4636wOZ7M6j/03PQjk+x6wlmwv9yG4zXg3pHtRILvUCQC5c35WNoIn2hkqLVM4DEkj1Y+pjmv/Deo3lKGW3wHNhEFez2oFzKUzs9m5fOF/dP9yH+v0dlp+IVrpQqUojd3I8ouTkKz7wIf9rt9HMefDhE8Mr3axuCxv1B3h1JnvevxJzyvu0S4xviSC36O1XoEG65xL5cp8rvCOjkoAAUwz8YfvsI5KXK1ANwDZy6kC3PLxal6jHZPW+/LlA/9wJfwdJM4vJSAzqbcgE9Nop6jjSVWCc5LhL9M46RT0ujXMcBLMHubMcbWi4ngi/7f932EZ/Zij2yqmykniH6Qkf6gCojxJA+UGVNSsutMxXSoIHewBi//ACK11eAST6mC6fhSE7KV3sB5CM5fNwroFik+zMmIllJCUlh+lSwX8kj5xVGmWqwFsWDp9WaOqRKSP0J76b/KJKmdCPzk7xg/7Rrpf8l/R7ObHs5YEqU/IJeCf+HE7BZ6FaB42DxvEuOX53xH+H5HPh9PrGT/ALRyvopYIejLRoJqEMhEoj+4k3zsPlDzNNPd2kgnlMmD0CekaZ0wpY/IfWJ+62+kZP5mRl/VExZuknqAqEg02HbmO2zkB4dEjUCw9ww5KmD/AOJjaVJENR+WeD8zIP64mLqBqhhEhfPtKHzAitIOsqY6eXbChMAYct/lHR0C9y3fDpHfFL5k0L64mGJ2qwqUSxOFyyAPQiCJ1c2kAyJpblQRfYiu8bJEMD3eY+kP82fpC+tGWjUqBP8AQngdEBvClTxE8QSQQqXPTn/yVW8Uho2B09HiSZffB+bL0H1oxpfEpSQw99e3wTfqmJfzRHw/ERzSQWdtk+EbRQWiLHn4REvlyZSgjLQhbWlW8fqXhRqJQPx/vCify8nseiONPsrKan3yQtJUr9KlBOCKMMObQCbw2SoBJ1PvKXIKAxHRkI7xFk6KTLmVy1IJyywSL4pITaKnEETJiySJaqhcJUqWpnv2kgAghrF4qEpPyxNoyTwWtJVILisM5AIZmsbqudrC3hq6ThgICpjFTAEJWQCXZwEJqJItfmfClITMSs0SGluxTdYTd3CipwT3xrhpzf8AcSQTS/bS4BB7R6AOC8dEpSfFkqgGn4auhxMmJCiXQkzEU3sySS2ck7vBlaSco9qdMpTT8T3IAL8zgXI274OjUqR8Sk9GPKxZw4ZxBkzVHtBbNa9zzZwLxFSb7RVFedw1aviKmwP6jYwdj+DaEOGywKWUaiQ9XV+VjY4zFtEmYvCkqI8x5jviM3RTeQN3DEHrt1hKMunJBZkTZkyStPufer7QVSkEoOLv+o7Yjan8Qm0VFLtekgZewU9ha3jFdQWNvMfcRIauaA3PoA/fZzGrxOSXQkxtNx2SoAT5SUK5U9kncjFhZ35xd0vF5OBQxNSbG21yrBHPkRFU8Sm7q9B9oj/Eq6eSftEv4yf/AKOzbHEJajSlV8WPRxhw1x5wpSGC67pqcAsWDAucXqBjBKAf0I/2o+0EezMnFxSm/faM38T0ws2Rq0qVQ0wWeqkhNizO1jv3QRegJxMmDuUPqDC9nNHN1CihKkpShJJJAYADAa/rtE9TIlpWEguQLqAWjGAxPaFsxlLBOPKGUp2gmJambMVcAh0lQF3Lkh7/ADiaeGre86YOV3t1FrxZlhrJVYbEl27y9/GBzNaE2LVcjvbb83jG5gAn6FYxOU5exOLZ64gCuHziLTHLfvUBhrevpF3TzioYZ72zzFiImmUTgkb8vFmg+ySHZQOjnt8Z7ysnyJ2eCS+FaspqqWEAl5ilBMsFrOtRp8PSNHTamZLIZjyJSk337jHPcWkqn6spnqM0mSVpRMWpQBM1Y/pgEUslIsOvfG+GUZXsJsvrmopITOnT5gt/QAEoY+KdMASb7AGACXPpc+8Cm+GoKxybPlFf2QBGmT2ag6jY3BqO35mN3Idj6g+bwss9ZNJBGTrkza5oDH3g5XQT8u6DSJc0h61AlnBpt4mz90aIB/5cv5xFIAdgB3WH59ow+z+CtjMmSZ7/ABrb/wBnyAcRWGqnJ+KcodFAehpvg7xulR8OhfxtFaZPTLyWTcl/hAbN+vIxpHJfgCnptTNOJqS/OkHyYP3QVc2eMrAP7WSQz5FxBkqlrIIUhjf4QQR3sw84aZo0KNlAN+kKI63Ds3hBaAAtc0X98kG1qUkXLNtyiUydOZkzUA2/8t9358reEQPCkG5UHDk/C7kgklViSwZ3xAZfDlkAEoVly1JZ7WDjHXaHa/6hB6dScT0f7B9TCiQ4Q+U38D6kQoW3+gUznZ+qLBMxJBLikkM+CWIudvOIe6lIVaVMIO9S6QTsSkFj/iK65Cp0wTAtlJ/UkE9wFmbORF3h4mlRSpTsbKwz2uCwwdnjokklwLhkNXIBT2UlJpbJW7bEAVDvIihpOHlKP6ay5Pw1MHA5ta2zvGiZDPlR8GJ6NYAN6Re0uldDEoBs9JCmu7EBixyzNbeJ31XYa2ZZlzLlSEqLOz3I/cPLPQRb06VclMT4h75v6xqSeFHCmpd2ZsWAYlvw84OrhbF0mkvcgJ+RifuvhD0ZV0mmmJVUxD3eoOATu4Y367RrqnsHNzvaA0FLXKjjAT5gQQdq1XyPrGMk5O2aKNCVNEywqDDl/iM3VaUg49G+0awUUuTf1PkPvFZU0KJKgRdg4IItd3HPlaLxy1fANGMZP5+ZiJld/c0a0zSy+r8/UbQFGnGzO+C5ceTfSO1ZlXRDgwOm4aVqCQRUogAPck4EdbM9lUIHu0AGYxCphvQSn4w74JcBrsIu+x3CEJWJi6a1B0DYBsjqRd4HxDjQ0+soUD/UFINmdIDOTztfnHNlzOVanVhhTdnO6Ya7hqJnvVonS5v9MgEqVLMxylbkD4qTbpGFqJE6g+5UULyFA4Ay7bbeUdV7H+2kvVa2ZppqDMRqEhKSkE9qW5vuBSHq2aOV9suISxOmy5KFS0ylkB1OSUqKXDjd3bZo7sD/AEVLtnJni/s48FzgeonS0n385U1RIySoJ6Am5/xGx/HS929X+Uc3oeLoUhNQvuRe4ufv4xeMupiCG7j/AJjmyYoyfPA7s1PeyyeyUg9UkH6RJSAQwWB3Z6NeMxOlmckKHJyPmYGz5QR+eMZ/jRfTDgoca9qlSp/ukvMayiGBqKcJZJxY3ByYJKnK/jpCqCtZkJN1AUklZKSQkA55PFRfAlVDty1dsEmkpUHU91bB7P1EbE8IqJ90SXPaSonfO0dk4whFKC8GEVLnYp+xU4BE5gSPfG5vsLW+0dANYkWUwPXsjHWMMlCHoSpDm9lBPewVeH/iAU0j3SlEZUpjcXA7HU2jhy49pbNF9G1O4nLTlQ5XJvc4+/Uc4kjVIXhSTtkeUcqdLPBZUpK0tYJUCRyu7G/cYpI4QsTApIVLuFU3AYZdPcWhrBB+RqSO8QsFL4axszKZ6WI5RnjicgGr3jVZIJZ+owMR53TqkzXKlEi7ntJFi1g77i0EHGZoKjNS4fNISamLBNuQ3G0a/hrww3PQlTdPmoBv1YFywxY52eM7Wz0FlBZ2p7Itu4URi2e+1o5vgvtJL96n3iSBioEgAk/qF3DMPA90bPEOOaWVMSkn3gKTUEhKkg12PWxPliNY/D/kh5V6IFSE7gOTcEpD5yD2T9oUniwRYqmcvj5DqDz2O0aEviOiNDLSAtZpJBCVEBilyGYW7i3ONI6BBdKloUeTJBDg7PyMbr4V+TN/JS8HPp18xVwtRB3f7CHjo0cOQAAycchCg/BY/wAqPowdLwdOVzO2WuAzf22LfmIvJ00sEt2u9iX5lg/nzgE7Vypa0oWTUtgEtYklhcjmPDeNEIpLs5NgB19I8qb8s7VFAUBVqUp+WMQytJNNwUf7iPo0HK1g4SB4k+hblDq1gTex2wM+MZ7NdJFUVBpJ26kZBYHbeLKZCxvy5dc2gU3iT3CU5+2+0AGofJfLAEnO3XBjVOb8IdFsy3IdSm3D29Ggpmm7B/VoqSx4evh+dYLLlKIcVXb4kkMObKbEKVeQokhZ5sC+Bb0hKkuQ13/9oA7oocR4j7lQStVzyFm5+cXUa1AF1nY2DgDLE7W5wdcom0I6JIuogbtU/ewMWdLJlkhjki/3jN1WvlKSMqLWINJc+XP5QpY06kJIfxJB5l2N7b9GiW5yXNhaOwROMvUJJalYQlyWoIUn6Ejxjzv/AKhpmzJiVzEkVgsQoKDWYUg9n85RtTuJA2BJKGIJWSXTfJVe6Rze2YwOIlU1dSiGFh+1IKi7c+kaYY07LyZk1wc7o9EtCk0kgkClQcEOpgXGHaCS5S5lZXUok5USSVblzku942hpgCaiEpN0lT4BDPuezE9NSGIPUEXdjc/YdY6/tvo5LsqStEKUhyDc2sRyjc4f/TsmYs3HxEc+gjA4jr2NI6G1N7bkGwu/j0jS0msnIlurTe8S3xJWHI5lF3zyjLInQpNG9M4ulKQpfZBJCSf1XuB5esZ0ziSQq5ZKiCTbYYHl6Rjy/aSQtVJQtFRubEA7O6ue7RoygxepBBw492FPyUSUE90Zta9ojYvzJyJiQl1C2UKKbXD8jjEU5OmmJBCZ1YDN7wCptxUPtGXxPTqlTFMkgXLBXnuxYn/iKUvil0gqVlzu1n+kOMH+1lHSyeJZBG5Iu7h09A+8CmaqWospL4Zxz/59YzNOoBJepX/AJ6ZYfjGl/MpgU6f6icnNiAbEEWLfKNUn7K2OkRpEpuiYpPQ4vix/xmAavTrLgMoKZndLWNwzgnvH3jC/nBVYvkv4i3dcY6xZk8VU1i+T32Oeu0NpeUUqYw4SUFSlGxuUltgW+E2PUGGmaSUlClBKZpAu5UVftDpBcZ35bRek8V5sSrnv06ZMSPHJktwlKEvckNixch+u/OBzl4FKKLHsTpJUyqZ7mhSFUglyCGdw/Q/KOj1nBZU1dS5aVEBrjLl788COY4VrZiHYhAWXZgzixIB52FsP3xrL4/NSRVLDbs4PeHt4esethy43FKXZ5+TDktuJqI4NJBDSpYKbjspsekWjLHIW/PCM5HtFJOSU96T8w4i9p9YhY7C0q7iPkI7I6vo45Kce7J+7HL0hRMK6mFFURsznP4lJa3y9GxCJc4vf9pfzF/CFSwyTzdjm4w34ISpt2YMzdSO4R8e1FH1BMks3pz77xBCkG7lg9ViMC7W+XzgiBWGBNjk2ZW5YWxzO8XlTGu+PId8J5K6QMz5cggOXwSGHoxyfxoLQWsLFyST4hgB94JqNSQHe2bXcC5Lh/piMfScQqOSpjThxYG9jyhRcpdsRrabV2KQrtAZNbcruRVnvxBQogPUn5X23t5xjTNalNJJD1DYs3PfmeeINodW5ILZNy7K/PtBKHDYrotazTBZdQQWs5JAuXsQXH+IrDgYDtSlJJcBRcnJBqN8bNFXV8UZZqSpKVWBWkhJdxZrkM+QRBOI6SpKSqZjZNk4sAGsGAxmEm1S6M3Oxav2eSqwmgPgWJHPfry+8E0vsuoA/1G3BAsOrOefOMkcKlqaZWp0kdpSqSASTbcs0a+kdDBSgvkspa2MoyYbnJKkzO7FN4S36y5YVFsu3wuIrfygygSqY9VnUwbcMbhJvGoNWHdS7PYFTEAG7gG+CcQpmjQtL1G7sQtw77Aki/daM9mvImjL1PDitHxi7uoqqJswAdrZx5xhD2eVKWCJgpOUqcBW9IY3f6x1x0FKT7sJCizFWBs7BN4qy9JMWaZi5a+dISnus7t4bxpjySj5Jqzmgn+oypNlincEOL7NuDF/T6RCphAnT0AYQdwHwXuO6LuoDFkzElnZIqz12G2Yr6TiJDCaAhnsoPUC4y97fN4332XAFyXwtBcqqmNgK92r1ViIo4chJ7CWD9pIWCk8nSDSc+EH1PEpcpPwhVQskUUjtH6bO+e+M+V7VaYHtyhd8oTZy5dmJvd4jWdXyFIDqFzA6USUzGHwBVTCpqvdm9y+B3xmz9BMmFEz3VKkE1oUil3va3aDDvDtHU6TjMma4CBYuGscOSeVmiOq1iSpKKlVFLjcF84Fx1hxySjxXIU0cyOGqSgBaVEG6km1h+3mTZmP+Og4BKlrQyUnF6mJLizmkPm2d7xU4hOkSKVFCVLTapJCikvkpx/mKuj4xNWQ900kpu5ADvbwFu7nFTc8keAStkOL8EUlZUEqCSAXyNrH5+EU9Mk+7Dhvi25nHiCL9Y2dMsLnMCeylVTh3uSWORdhAlSUzFKSluyCUgYaoNfDBvviLhJ1UjRdmdpkFdwD2RtZ9+/A9RFyTOAWSQCzGpt3ASORu+eUWtPpGBK1Ip/uSLUkXJZxe7d8HTL0yDQuZWcqxYG/iflD39FNDaOYFZOAwV3E2TyfnzaLSNYJae3h2vsMN6RX/AJ/J7MtMsMVMDcuX5n4S5Bfq4irP41SsoSCkpNw9TBha+bxUdpeBfybAkIXeh3DuHwd3wBjMPPkaeQUe8UmpRs6iQCC+U2HTnGNP4nLWimYgFyCUgqS56gZHSCTP4SYlKFJUlIdmZQS7VMNvhBuIUt/N/wBAOh/nKB8Nh0Ja93zvnxhRmoRISAApIAFhb7w0ct5f5Fz6Qy9WQWCSTzS6gxODzPhbpEjxBxZ2FrgjHRhFf3AZ8AOAp0hPhhwcxXVxFILOKgLDtWblsLdY0UEdLdGmicpYHbZIfAUTbpi3ftFfUTTUDUSkX7QAA8jez77wPT66vBSQ1yXywLDA8S+8E1C1qSBKSgk2dRs2CWG3zbpCa1E2htZOeVyHSx7Ths2fvjk9NrFJUQSySrJe0dPJ4amSlRWRdmSkFKTkkgkk5PyjF41oHSFA3LuLGndyRc2v4Q8c43S8mE35Cz+IOhJNhUSTf9zRb4ZxcGSVO2aju7FgN3xiOTlpm3QAWILgDb4nPkPKLcvS0oYlQZwzZURb6RvLHFqrM9mzrdEqUhJpS/8Aco1ElKcJe4DYihxDRLmf1XUO0crBfuHQD1jGlrUnKibHJtyc+sXxxMhISwNjzJva/JsnxEYfW07TC7Q2nn0qZV7hxgYJb85xY1CTOxMNiQxwC9yP+R8MOmYm1Qyww+xDsORA8e6LlImGhqUkKdAcFnqZ1dQP8xTaDnopnVGVQJhYDJa4BYAnnZW+XZ7RqcH1SHBTMC3IFISH2/UQGbo+YWk4etyGrRyWlRa1r7gQSbw9ExVCkUUVEUApuQzvgl29Iwc4vgFaJ8U4iUEhCVLHMe8fzB5P84zNH7WgClchSFNupTWFgKnIPfGz/LU001zmwXWoWdmBbnE9LoxJwuYQf0qZRwB2bOMxCnCMeVYmmRlahC02BrIGRnvYjk/h4RXPCpSyVKEwMWAFXLZwW87whxHK6JiABldi9wSkNbD/APMG1GuNLS1JcFRszvd2djgxnck+OB0Z2p0UpCm91Mtckk4Js1mAtye8U9To9K/b7mDJu2CxD3c3hcU9q5yHG4bAYBuZZz5tYRhGanUqZaky1fpURZVhZStu/reO7Hjm1bZDaN7QafTywuiYqkkKNwQW+EnsuLvzEZnGeIImGyu0HILF7WDKsR4jlGnwvQKQpMuZp0qsAJiSybXvfD3f7tGhruBy5oJV7pw4BAUliBgkEPfpvvBvGE/1cjps46TqFLKau2QWu1wdieZYs8dDpZSaRSWUElmYM6qj8usLhPDZaCe2lSmLKAJD2YEdHMFXokBzhiATi4OeW9u6DJlTdIuKrklploqJDXSxLsQTm3Jh6xfGlASaGSGscHLJCmvcO/fGSqVKIZLg2L3vSTk9++fKLun1iAlgCCkOQQb3DB/HfoIiX8GmyBy/2ks5OzsKrEbA3MZEv2eBJ7bJBNRmBTu5FRKRjFrHzMax17C1rhiw6ub/AC6jlesuaXuXFrbNbA3ud+6Li5ol8sDI4AeyskFPxJDpp7LkEk3d6vMiDTOBz1zlLqSHABKgCLqsMMcjyaLGknAJDsEqLMLG1seJjRmawJTd1dnAFsuzdzQnlmhUZeo4OUOqyiopFg2BUSRgAdkeMUTJN7DbzJcnyBjaK5iqWoNJIFgDa6m8SYBxPTkEpEogkWU7hyd7YzeGsrToVlD36d038T9YUWV8MH6aFhh2jMUkkgMSwDC72hRf3FD6r/tqx2S4sGBLXbENNliYpCFh03U2HPVs43hQoRoy3xHSppSmkAE3As7AtiK2nnlM0IBZIUAByDf4hQoy/awfZo6VNWoIVcUj1S+c5MF0s81EWZxsOR6QoUcM+/6EewapjkJLUqTcML+LPHOzbpJOWB8XUH8oUKOj45DKiEB1dyPVaPuYSTY/6AfGj/J84eFHbEgYzihSSkkFiX60Av5iOo0+oUtIKrksTYbBxtYOcQoUY5ujTGAma5fumqIBG1t+mIp6PXzClytVyk5Oez94UKIilRE+zZ0008z+nc7xoaG8svt+eMKFHJkBD6vSJNRIwlRyc9rZ44Lic0oldks6lDwFJ+ZhQo3+KOXQXhs0r06qmVcm4B3blHOzFOovzhQo9LF3IxZsaPiEwS0stXZWGvhyH+cbszWrISCbMo4GWJ5QoUc2ZK0aR6K/BFlSCTciYb72lvfnmFrLhCy9RTUS93YF/MQoUC/zCjNR8ahyceDD/wCx84nxDVKQSEGmwxY2JGc4hQo0/cTHoBp+0b3dCiepBDH0i0pXYR1UH63hQoqRqNPWaXfn6BUS0+oUybnn5KhQoXgRpcMmEAgFnIx1IBixpJpLrJNTpD9KyGh4Ucc+2BooW4ctk7DmYUKFDQj/2Q=="/>
          <p:cNvSpPr>
            <a:spLocks noChangeAspect="1" noChangeArrowheads="1"/>
          </p:cNvSpPr>
          <p:nvPr/>
        </p:nvSpPr>
        <p:spPr bwMode="auto">
          <a:xfrm>
            <a:off x="63500" y="-908050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5848" name="AutoShape 8" descr="data:image/jpeg;base64,/9j/4AAQSkZJRgABAQAAAQABAAD/2wCEAAkGBhQSERUUExQVFRUVFhUXGBUYGBgXFhcXFRQXFRYWFxcYGyYeFx0jGRQXHy8gJCcpLCwsFR4xNTAqNSYrLCkBCQoKDgwOGg8PGikkHyQsLCwsLCwtLCksLCwsKSwsKSwsLCksLCwpLCwsLCwsLCwsLCkpLCwsLCwpLCwsLCksLP/AABEIAMMBAwMBIgACEQEDEQH/xAAbAAABBQEBAAAAAAAAAAAAAAADAAECBAUGB//EAD8QAAECBQIDBQcCBQMCBwAAAAECEQADEiExBEEFUWEicYGRoQYTMrHB0fBCUhQVI2LhcpLxBzMWQ1OCwtLi/8QAGgEAAwEBAQEAAAAAAAAAAAAAAAECAwQFBv/EAC0RAAICAgICAgEDAQkAAAAAAAABAhEDEiExQVEEExQiQmGBBSMyM3FykfDx/9oADAMBAAIRAxEAPwDtQmE0TphNHvWfMEWhNE2hNAIg0Jom0JoAINCaJtDNDEQaE0TaFTBYA6YTQSmGpgsRBoTROmFTBYA6YZoJTDNDsCBENTBGhmgsAdMJoIRDUw7AHTBZSLxFoQhMadGnYDMBM0cxFIkxFozUDZ5v4CrmjvgSpphmhmjRIycmyBhCJtDFMVZJF4YqMSaFTDDkG0M0EphNDsRGswolTChDs0aYTQSmFTGFmtA2hUwSmHaFYqBUwmgjQmh2KgdMKmCUwqYLCgdMM0FphqYLEDphNBKYVMFhQOmGpgtMKmCwoFTCpgjQqIdgkwRENTF6bw2YE1MAGcuQOTZs5f0iqBExyRl0y5YpQVtAimGKYLTDUxdmYOmGpglMKmHYAimE0FaI0wWIG0M0FphiIdgCaGIgrQzQWAOmE0TphNDsAbQmglMM0FgDaFBGhQDNKmE0EphUxy2b0DaFTBKYemCxUCphNBKYVMFioG0JoJTCph2FA2hqYLTCpgsKBUwqYLTBdLpTMJCWtnp074Tmo8sqMHJ0kVaYJL05PQczYeZjXTwtCQ6iT+chA5XDStdcxgkOEy8hKTl9qjvyFo5pfJXg7IfCf7jGSha29yApJzNU9IuxAHc/XFt42NNwmWghagFTHYFRHgE49A8W9TPCEsmlxhPoAw+UVf4QulayStnKnZKA2EjEc0sjl2d8MUYcJA/aQhUpQ3DWNg9z44I8Y4WVKALpdPcSPTEdTxnRFySt00lTlxc8jhsZf6Rz01PaJCSEH4eRDc9zHd8WlGji+VblZZ0urUlhNNlfCs4OAz95jRpjHEwrSJbXqJTncdoMLbO/fEpHFikse0NibHueOjm6OKcPKNWmFTEdLrEzPhNxkGxEHaCzGgLQimDUiHpHKDYepXphqYsFIiLCDYNQBTDFMWGENQIewagKYamLIljnBE6N9xBukNQb6KNMKmLytF1iA0vWDdB9cio0NF3+FH7oUG6D62W6YTQWmFTHLsb0CphUwWmFTBsKgVMKmC0wqYNg1BUwqYLTDUw7FQKmITZgSHPcBuTyA3MA13EghwkVKGSbIR/rVt3C55RhzeMKDEkXDlagzg4pD2SH536xLl6N8eHbvo2JgXMSoYP/AKYU3ZIeqZMSCB/pBFtzaNXTawS0JTLSmlnsGFw7ITnJyfUxzXCiuZZLITkqVlZuXUTnFuUdjo0y0jIUU5NrEj5tHNkfs9LHBRXA2l06lK95MJ/tQ9h1IGSfGLZ1Idhcxl6jioWSAewMqvfYtzxtFSbxpIpSCzvZrno9xcPz5NvGVNmvCNHVKIIICVrJ7KXYC2fJyT+HP1nEppmSkJACCVVL2XSPhSxcb25ph06wXU6SzVXNSgTh9gzls9nvijqtemZNC0gGkNSACqkVXHQseod9gIqK5Jl0SWpRqSAGpcE/ESpTAEjAIbP7vCMbiHFTT7tkhJLhtlA3AcB+rc4adxRSVlLORt+qzdkg3BSSSOhfrFXX6pExM6YSzOEpuTcu7OwOBtHXjVO2cmRXwjR4UhK0ksoFJ+MEt0HJ4q8ZkN2k/DuMlPf05GL3s3r5I0ZStXbWVKZruAAG8vWKE7ictQspi1wQWVkG4eNFN7sz+paJGT/FlJChtyLKHUH6GN/hvtClTBbDavAfksfoPpHN65JLrSQ2ezcB9h9jFKVNvUlTKGU5BH1jqpSOKUKPS2hUxyHCvaJUphmWS1P7TuEvj/Tjk146zR65M1NSFAj1HQjaMWmiaCe6hxpieUShXibYKhfwh5Qx0ZhOecNByV+n0OdGYGZBETqPOESYasT1B1GGKoIXhqYaEChQSiFDsRp0wqYLTCpji2OvUFTCpgtMKmHYagmhUwSmMnjHtHKkOCal/sH/AMj+n59ILsSjZd1OoTLSVLISkZJ/LxyPFva0q7Mt0J/d+sjp+z590YvFONzJ6nWqwwkfCO775jP96ItL2bRx+zSRryRcOz0JPwJJyoj9R+Zz1ZOoTWDMJVuSLnxeM46iBrn8y0BuuDrEe08tIACcYxz5s/TyinP4+qYpQB92lRqVm9m2FrD8xHMJ1wdmPf8A4gpmROlFb2dHJ9oRLsL5cEBQJGHCrn0iH87SRdw5cgJFLsWLOHucWEc97xsQiskwtUVsbM3jxBHu3S22zu7hhzc3dntFeXxeZ2diBS4yEszd0ZpVDmcR1h0I1V8SKmqupLMf7dw/jn1imeIFqTcO7WOzZuYpmbziJns2/iIaE2aC9bUxbG3O+fpAjOOfzwiv75h3xEzC1vl9XgG2HKy+4fz8YqzJRzjpufCDCcdw/dEl3vjp94tTaIljjIDp9fSTUAQQyknfl4jYwaVrFSlBcmYoHkc9x2IgK9FVc/N/GHRJpDHH50jVZlRh+Pydhwb27QpkzxQf3j4T3jKfl3R1ctYUAUkEHBBcHuO8eRTNGGd/K/nyizwzi8/Sl5auzkoN0Hw2PUXibT6MZYJRPVqYaiMPgntnJnslX9KZ+1R7JP8AarHgWPfHQ0xLdGNAqYYpg1MKiDYKA0wqYLRCoh7BqCphQWiFBsGpoqIAcsAMnYRWRxKUoFQmyylOSFpIHeXtHifEPa+ZN/7qlrHVfZB/0gMPKAy+Nodj2Xjlpez0NGew6z2t00sWXWeSL+uPWMTVf9QH/wC3LA6qJPoGjiJRqDhSb7uPmIIZAHxLHg5+jQ+EWsa9GxrPa/ULBFZAOyWT6gPGIVqPSCy5SDgqPhb0gquHpDMXJOOngGg3SNPrKKljnCTOHKNJejCGZIJPMk/npDo0iVZSl+j/ACiXmQ1jMv38MZrmLs7QoazvtZTfMxVmcNI/UPJR+kNZIsTiwap0R9/BjojuzNkun0aB+4RgLBP9oKvkIe6FqyCp8MJjwU8NUTaoj/SREhpP2knw+x+kPdBqwXvIcrtyEQKgIHqJrBzeFtfQ6GOsTUQS35ziahhvzujECSXIBb0jQ0WrdIS3w7i3r941apWjKLvhlwTOhg6D1aM1erFyl3Od/HoYgjizWWAb53ieWWpJdmymxLK8PrCDCKiCFAFKjfDjllr38ItI0i27JJ6gFvOM3KjRckhrmsLnqImjWuWKfLeBqlKwoVNsSQfnCVJJzLI8YWyK5LImJ6Dv/wAfeEsDOR3j89YpqAwEqDFjg5xyiMxJHTDWKfp9YLCyyvTJOwLxs8H49N07Jcrl/sWcD+1WR3XEc97pYIYVbu0EGvKfiSX6j/EVu/DM3CEv8SPRNP7XyFFiFo6lLgeKSY1dNr5UwdiYhXcQ/lmPKka1J6eEOlQJt+eG0G/syfx4vpnrlEKiPLtPxKdLNSFrBZskgjYMpxGnpvbTUoU66VpOxCUt1Ckt6gw1Myl8eSO/phRyaf8AqAGvIP8Av/8AzDw9ifpl6PIeHcTlD4gfMfRn/MwPinFyo9gUjwc9+YpTOH0rCFKQFHatOeVWPWCp4O6aq5Z7JUGWCSAWLAOT5RzbYk9rPQ1lVUC03E1oPZLc8se8RcR7Qrdy3cBb7iKmj4aJr0TZQYtSpdBfoFZi6fZSaGugvyWH6Rbz4l2yNJeixM9pFtZCWzeo/IiHke1qnFaEnaxULdA7Dygcv2V1DOlGeSk4636wOZ7M6j/03PQjk+x6wlmwv9yG4zXg3pHtRILvUCQC5c35WNoIn2hkqLVM4DEkj1Y+pjmv/Deo3lKGW3wHNhEFez2oFzKUzs9m5fOF/dP9yH+v0dlp+IVrpQqUojd3I8ouTkKz7wIf9rt9HMefDhE8Mr3axuCxv1B3h1JnvevxJzyvu0S4xviSC36O1XoEG65xL5cp8rvCOjkoAAUwz8YfvsI5KXK1ANwDZy6kC3PLxal6jHZPW+/LlA/9wJfwdJM4vJSAzqbcgE9Nop6jjSVWCc5LhL9M46RT0ujXMcBLMHubMcbWi4ngi/7f932EZ/Zij2yqmykniH6Qkf6gCojxJA+UGVNSsutMxXSoIHewBi//ACK11eAST6mC6fhSE7KV3sB5CM5fNwroFik+zMmIllJCUlh+lSwX8kj5xVGmWqwFsWDp9WaOqRKSP0J76b/KJKmdCPzk7xg/7Rrpf8l/R7ObHs5YEqU/IJeCf+HE7BZ6FaB42DxvEuOX53xH+H5HPh9PrGT/ALRyvopYIejLRoJqEMhEoj+4k3zsPlDzNNPd2kgnlMmD0CekaZ0wpY/IfWJ+62+kZP5mRl/VExZuknqAqEg02HbmO2zkB4dEjUCw9ww5KmD/AOJjaVJENR+WeD8zIP64mLqBqhhEhfPtKHzAitIOsqY6eXbChMAYct/lHR0C9y3fDpHfFL5k0L64mGJ2qwqUSxOFyyAPQiCJ1c2kAyJpblQRfYiu8bJEMD3eY+kP82fpC+tGWjUqBP8AQngdEBvClTxE8QSQQqXPTn/yVW8Uho2B09HiSZffB+bL0H1oxpfEpSQw99e3wTfqmJfzRHw/ERzSQWdtk+EbRQWiLHn4REvlyZSgjLQhbWlW8fqXhRqJQPx/vCify8nseiONPsrKan3yQtJUr9KlBOCKMMObQCbw2SoBJ1PvKXIKAxHRkI7xFk6KTLmVy1IJyywSL4pITaKnEETJiySJaqhcJUqWpnv2kgAghrF4qEpPyxNoyTwWtJVILisM5AIZmsbqudrC3hq6ThgICpjFTAEJWQCXZwEJqJItfmfClITMSs0SGluxTdYTd3CipwT3xrhpzf8AcSQTS/bS4BB7R6AOC8dEpSfFkqgGn4auhxMmJCiXQkzEU3sySS2ck7vBlaSco9qdMpTT8T3IAL8zgXI274OjUqR8Sk9GPKxZw4ZxBkzVHtBbNa9zzZwLxFSb7RVFedw1aviKmwP6jYwdj+DaEOGywKWUaiQ9XV+VjY4zFtEmYvCkqI8x5jviM3RTeQN3DEHrt1hKMunJBZkTZkyStPufer7QVSkEoOLv+o7Yjan8Qm0VFLtekgZewU9ha3jFdQWNvMfcRIauaA3PoA/fZzGrxOSXQkxtNx2SoAT5SUK5U9kncjFhZ35xd0vF5OBQxNSbG21yrBHPkRFU8Sm7q9B9oj/Eq6eSftEv4yf/AKOzbHEJajSlV8WPRxhw1x5wpSGC67pqcAsWDAucXqBjBKAf0I/2o+0EezMnFxSm/faM38T0ws2Rq0qVQ0wWeqkhNizO1jv3QRegJxMmDuUPqDC9nNHN1CihKkpShJJJAYADAa/rtE9TIlpWEguQLqAWjGAxPaFsxlLBOPKGUp2gmJambMVcAh0lQF3Lkh7/ADiaeGre86YOV3t1FrxZlhrJVYbEl27y9/GBzNaE2LVcjvbb83jG5gAn6FYxOU5exOLZ64gCuHziLTHLfvUBhrevpF3TzioYZ72zzFiImmUTgkb8vFmg+ySHZQOjnt8Z7ysnyJ2eCS+FaspqqWEAl5ilBMsFrOtRp8PSNHTamZLIZjyJSk337jHPcWkqn6spnqM0mSVpRMWpQBM1Y/pgEUslIsOvfG+GUZXsJsvrmopITOnT5gt/QAEoY+KdMASb7AGACXPpc+8Cm+GoKxybPlFf2QBGmT2ag6jY3BqO35mN3Idj6g+bwss9ZNJBGTrkza5oDH3g5XQT8u6DSJc0h61AlnBpt4mz90aIB/5cv5xFIAdgB3WH59ow+z+CtjMmSZ7/ABrb/wBnyAcRWGqnJ+KcodFAehpvg7xulR8OhfxtFaZPTLyWTcl/hAbN+vIxpHJfgCnptTNOJqS/OkHyYP3QVc2eMrAP7WSQz5FxBkqlrIIUhjf4QQR3sw84aZo0KNlAN+kKI63Ds3hBaAAtc0X98kG1qUkXLNtyiUydOZkzUA2/8t9358reEQPCkG5UHDk/C7kgklViSwZ3xAZfDlkAEoVly1JZ7WDjHXaHa/6hB6dScT0f7B9TCiQ4Q+U38D6kQoW3+gUznZ+qLBMxJBLikkM+CWIudvOIe6lIVaVMIO9S6QTsSkFj/iK65Cp0wTAtlJ/UkE9wFmbORF3h4mlRSpTsbKwz2uCwwdnjokklwLhkNXIBT2UlJpbJW7bEAVDvIihpOHlKP6ay5Pw1MHA5ta2zvGiZDPlR8GJ6NYAN6Re0uldDEoBs9JCmu7EBixyzNbeJ31XYa2ZZlzLlSEqLOz3I/cPLPQRb06VclMT4h75v6xqSeFHCmpd2ZsWAYlvw84OrhbF0mkvcgJ+RifuvhD0ZV0mmmJVUxD3eoOATu4Y367RrqnsHNzvaA0FLXKjjAT5gQQdq1XyPrGMk5O2aKNCVNEywqDDl/iM3VaUg49G+0awUUuTf1PkPvFZU0KJKgRdg4IItd3HPlaLxy1fANGMZP5+ZiJld/c0a0zSy+r8/UbQFGnGzO+C5ceTfSO1ZlXRDgwOm4aVqCQRUogAPck4EdbM9lUIHu0AGYxCphvQSn4w74JcBrsIu+x3CEJWJi6a1B0DYBsjqRd4HxDjQ0+soUD/UFINmdIDOTztfnHNlzOVanVhhTdnO6Ya7hqJnvVonS5v9MgEqVLMxylbkD4qTbpGFqJE6g+5UULyFA4Ay7bbeUdV7H+2kvVa2ZppqDMRqEhKSkE9qW5vuBSHq2aOV9suISxOmy5KFS0ylkB1OSUqKXDjd3bZo7sD/AEVLtnJni/s48FzgeonS0n385U1RIySoJ6Am5/xGx/HS929X+Uc3oeLoUhNQvuRe4ufv4xeMupiCG7j/AJjmyYoyfPA7s1PeyyeyUg9UkH6RJSAQwWB3Z6NeMxOlmckKHJyPmYGz5QR+eMZ/jRfTDgoca9qlSp/ukvMayiGBqKcJZJxY3ByYJKnK/jpCqCtZkJN1AUklZKSQkA55PFRfAlVDty1dsEmkpUHU91bB7P1EbE8IqJ90SXPaSonfO0dk4whFKC8GEVLnYp+xU4BE5gSPfG5vsLW+0dANYkWUwPXsjHWMMlCHoSpDm9lBPewVeH/iAU0j3SlEZUpjcXA7HU2jhy49pbNF9G1O4nLTlQ5XJvc4+/Uc4kjVIXhSTtkeUcqdLPBZUpK0tYJUCRyu7G/cYpI4QsTApIVLuFU3AYZdPcWhrBB+RqSO8QsFL4axszKZ6WI5RnjicgGr3jVZIJZ+owMR53TqkzXKlEi7ntJFi1g77i0EHGZoKjNS4fNISamLBNuQ3G0a/hrww3PQlTdPmoBv1YFywxY52eM7Wz0FlBZ2p7Itu4URi2e+1o5vgvtJL96n3iSBioEgAk/qF3DMPA90bPEOOaWVMSkn3gKTUEhKkg12PWxPliNY/D/kh5V6IFSE7gOTcEpD5yD2T9oUniwRYqmcvj5DqDz2O0aEviOiNDLSAtZpJBCVEBilyGYW7i3ONI6BBdKloUeTJBDg7PyMbr4V+TN/JS8HPp18xVwtRB3f7CHjo0cOQAAycchCg/BY/wAqPowdLwdOVzO2WuAzf22LfmIvJ00sEt2u9iX5lg/nzgE7Vypa0oWTUtgEtYklhcjmPDeNEIpLs5NgB19I8qb8s7VFAUBVqUp+WMQytJNNwUf7iPo0HK1g4SB4k+hblDq1gTex2wM+MZ7NdJFUVBpJ26kZBYHbeLKZCxvy5dc2gU3iT3CU5+2+0AGofJfLAEnO3XBjVOb8IdFsy3IdSm3D29Ggpmm7B/VoqSx4evh+dYLLlKIcVXb4kkMObKbEKVeQokhZ5sC+Bb0hKkuQ13/9oA7oocR4j7lQStVzyFm5+cXUa1AF1nY2DgDLE7W5wdcom0I6JIuogbtU/ewMWdLJlkhjki/3jN1WvlKSMqLWINJc+XP5QpY06kJIfxJB5l2N7b9GiW5yXNhaOwROMvUJJalYQlyWoIUn6Ejxjzv/AKhpmzJiVzEkVgsQoKDWYUg9n85RtTuJA2BJKGIJWSXTfJVe6Rze2YwOIlU1dSiGFh+1IKi7c+kaYY07LyZk1wc7o9EtCk0kgkClQcEOpgXGHaCS5S5lZXUok5USSVblzku942hpgCaiEpN0lT4BDPuezE9NSGIPUEXdjc/YdY6/tvo5LsqStEKUhyDc2sRyjc4f/TsmYs3HxEc+gjA4jr2NI6G1N7bkGwu/j0jS0msnIlurTe8S3xJWHI5lF3zyjLInQpNG9M4ulKQpfZBJCSf1XuB5esZ0ziSQq5ZKiCTbYYHl6Rjy/aSQtVJQtFRubEA7O6ue7RoygxepBBw492FPyUSUE90Zta9ojYvzJyJiQl1C2UKKbXD8jjEU5OmmJBCZ1YDN7wCptxUPtGXxPTqlTFMkgXLBXnuxYn/iKUvil0gqVlzu1n+kOMH+1lHSyeJZBG5Iu7h09A+8CmaqWospL4Zxz/59YzNOoBJepX/AJ6ZYfjGl/MpgU6f6icnNiAbEEWLfKNUn7K2OkRpEpuiYpPQ4vix/xmAavTrLgMoKZndLWNwzgnvH3jC/nBVYvkv4i3dcY6xZk8VU1i+T32Oeu0NpeUUqYw4SUFSlGxuUltgW+E2PUGGmaSUlClBKZpAu5UVftDpBcZ35bRek8V5sSrnv06ZMSPHJktwlKEvckNixch+u/OBzl4FKKLHsTpJUyqZ7mhSFUglyCGdw/Q/KOj1nBZU1dS5aVEBrjLl788COY4VrZiHYhAWXZgzixIB52FsP3xrL4/NSRVLDbs4PeHt4esethy43FKXZ5+TDktuJqI4NJBDSpYKbjspsekWjLHIW/PCM5HtFJOSU96T8w4i9p9YhY7C0q7iPkI7I6vo45Kce7J+7HL0hRMK6mFFURsznP4lJa3y9GxCJc4vf9pfzF/CFSwyTzdjm4w34ISpt2YMzdSO4R8e1FH1BMks3pz77xBCkG7lg9ViMC7W+XzgiBWGBNjk2ZW5YWxzO8XlTGu+PId8J5K6QMz5cggOXwSGHoxyfxoLQWsLFyST4hgB94JqNSQHe2bXcC5Lh/piMfScQqOSpjThxYG9jyhRcpdsRrabV2KQrtAZNbcruRVnvxBQogPUn5X23t5xjTNalNJJD1DYs3PfmeeINodW5ILZNy7K/PtBKHDYrotazTBZdQQWs5JAuXsQXH+IrDgYDtSlJJcBRcnJBqN8bNFXV8UZZqSpKVWBWkhJdxZrkM+QRBOI6SpKSqZjZNk4sAGsGAxmEm1S6M3Oxav2eSqwmgPgWJHPfry+8E0vsuoA/1G3BAsOrOefOMkcKlqaZWp0kdpSqSASTbcs0a+kdDBSgvkspa2MoyYbnJKkzO7FN4S36y5YVFsu3wuIrfygygSqY9VnUwbcMbhJvGoNWHdS7PYFTEAG7gG+CcQpmjQtL1G7sQtw77Aki/daM9mvImjL1PDitHxi7uoqqJswAdrZx5xhD2eVKWCJgpOUqcBW9IY3f6x1x0FKT7sJCizFWBs7BN4qy9JMWaZi5a+dISnus7t4bxpjySj5Jqzmgn+oypNlincEOL7NuDF/T6RCphAnT0AYQdwHwXuO6LuoDFkzElnZIqz12G2Yr6TiJDCaAhnsoPUC4y97fN4332XAFyXwtBcqqmNgK92r1ViIo4chJ7CWD9pIWCk8nSDSc+EH1PEpcpPwhVQskUUjtH6bO+e+M+V7VaYHtyhd8oTZy5dmJvd4jWdXyFIDqFzA6USUzGHwBVTCpqvdm9y+B3xmz9BMmFEz3VKkE1oUil3va3aDDvDtHU6TjMma4CBYuGscOSeVmiOq1iSpKKlVFLjcF84Fx1hxySjxXIU0cyOGqSgBaVEG6km1h+3mTZmP+Og4BKlrQyUnF6mJLizmkPm2d7xU4hOkSKVFCVLTapJCikvkpx/mKuj4xNWQ900kpu5ADvbwFu7nFTc8keAStkOL8EUlZUEqCSAXyNrH5+EU9Mk+7Dhvi25nHiCL9Y2dMsLnMCeylVTh3uSWORdhAlSUzFKSluyCUgYaoNfDBvviLhJ1UjRdmdpkFdwD2RtZ9+/A9RFyTOAWSQCzGpt3ASORu+eUWtPpGBK1Ip/uSLUkXJZxe7d8HTL0yDQuZWcqxYG/iflD39FNDaOYFZOAwV3E2TyfnzaLSNYJae3h2vsMN6RX/AJ/J7MtMsMVMDcuX5n4S5Bfq4irP41SsoSCkpNw9TBha+bxUdpeBfybAkIXeh3DuHwd3wBjMPPkaeQUe8UmpRs6iQCC+U2HTnGNP4nLWimYgFyCUgqS56gZHSCTP4SYlKFJUlIdmZQS7VMNvhBuIUt/N/wBAOh/nKB8Nh0Ja93zvnxhRmoRISAApIAFhb7w0ct5f5Fz6Qy9WQWCSTzS6gxODzPhbpEjxBxZ2FrgjHRhFf3AZ8AOAp0hPhhwcxXVxFILOKgLDtWblsLdY0UEdLdGmicpYHbZIfAUTbpi3ftFfUTTUDUSkX7QAA8jez77wPT66vBSQ1yXywLDA8S+8E1C1qSBKSgk2dRs2CWG3zbpCa1E2htZOeVyHSx7Ths2fvjk9NrFJUQSySrJe0dPJ4amSlRWRdmSkFKTkkgkk5PyjF41oHSFA3LuLGndyRc2v4Q8c43S8mE35Cz+IOhJNhUSTf9zRb4ZxcGSVO2aju7FgN3xiOTlpm3QAWILgDb4nPkPKLcvS0oYlQZwzZURb6RvLHFqrM9mzrdEqUhJpS/8Aco1ElKcJe4DYihxDRLmf1XUO0crBfuHQD1jGlrUnKibHJtyc+sXxxMhISwNjzJva/JsnxEYfW07TC7Q2nn0qZV7hxgYJb85xY1CTOxMNiQxwC9yP+R8MOmYm1Qyww+xDsORA8e6LlImGhqUkKdAcFnqZ1dQP8xTaDnopnVGVQJhYDJa4BYAnnZW+XZ7RqcH1SHBTMC3IFISH2/UQGbo+YWk4etyGrRyWlRa1r7gQSbw9ExVCkUUVEUApuQzvgl29Iwc4vgFaJ8U4iUEhCVLHMe8fzB5P84zNH7WgClchSFNupTWFgKnIPfGz/LU001zmwXWoWdmBbnE9LoxJwuYQf0qZRwB2bOMxCnCMeVYmmRlahC02BrIGRnvYjk/h4RXPCpSyVKEwMWAFXLZwW87whxHK6JiABldi9wSkNbD/APMG1GuNLS1JcFRszvd2djgxnck+OB0Z2p0UpCm91Mtckk4Js1mAtye8U9To9K/b7mDJu2CxD3c3hcU9q5yHG4bAYBuZZz5tYRhGanUqZaky1fpURZVhZStu/reO7Hjm1bZDaN7QafTywuiYqkkKNwQW+EnsuLvzEZnGeIImGyu0HILF7WDKsR4jlGnwvQKQpMuZp0qsAJiSybXvfD3f7tGhruBy5oJV7pw4BAUliBgkEPfpvvBvGE/1cjps46TqFLKau2QWu1wdieZYs8dDpZSaRSWUElmYM6qj8usLhPDZaCe2lSmLKAJD2YEdHMFXokBzhiATi4OeW9u6DJlTdIuKrklploqJDXSxLsQTm3Jh6xfGlASaGSGscHLJCmvcO/fGSqVKIZLg2L3vSTk9++fKLun1iAlgCCkOQQb3DB/HfoIiX8GmyBy/2ks5OzsKrEbA3MZEv2eBJ7bJBNRmBTu5FRKRjFrHzMax17C1rhiw6ub/AC6jlesuaXuXFrbNbA3ud+6Li5ol8sDI4AeyskFPxJDpp7LkEk3d6vMiDTOBz1zlLqSHABKgCLqsMMcjyaLGknAJDsEqLMLG1seJjRmawJTd1dnAFsuzdzQnlmhUZeo4OUOqyiopFg2BUSRgAdkeMUTJN7DbzJcnyBjaK5iqWoNJIFgDa6m8SYBxPTkEpEogkWU7hyd7YzeGsrToVlD36d038T9YUWV8MH6aFhh2jMUkkgMSwDC72hRf3FD6r/tqx2S4sGBLXbENNliYpCFh03U2HPVs43hQoRoy3xHSppSmkAE3As7AtiK2nnlM0IBZIUAByDf4hQoy/awfZo6VNWoIVcUj1S+c5MF0s81EWZxsOR6QoUcM+/6EewapjkJLUqTcML+LPHOzbpJOWB8XUH8oUKOj45DKiEB1dyPVaPuYSTY/6AfGj/J84eFHbEgYzihSSkkFiX60Av5iOo0+oUtIKrksTYbBxtYOcQoUY5ujTGAma5fumqIBG1t+mIp6PXzClytVyk5Oez94UKIilRE+zZ0008z+nc7xoaG8svt+eMKFHJkBD6vSJNRIwlRyc9rZ44Lic0oldks6lDwFJ+ZhQo3+KOXQXhs0r06qmVcm4B3blHOzFOovzhQo9LF3IxZsaPiEwS0stXZWGvhyH+cbszWrISCbMo4GWJ5QoUc2ZK0aR6K/BFlSCTciYb72lvfnmFrLhCy9RTUS93YF/MQoUC/zCjNR8ahyceDD/wCx84nxDVKQSEGmwxY2JGc4hQo0/cTHoBp+0b3dCiepBDH0i0pXYR1UH63hQoqRqNPWaXfn6BUS0+oUybnn5KhQoXgRpcMmEAgFnIx1IBixpJpLrJNTpD9KyGh4Ucc+2BooW4ctk7DmYUKFDQj/2Q=="/>
          <p:cNvSpPr>
            <a:spLocks noChangeAspect="1" noChangeArrowheads="1"/>
          </p:cNvSpPr>
          <p:nvPr/>
        </p:nvSpPr>
        <p:spPr bwMode="auto">
          <a:xfrm>
            <a:off x="63500" y="-908050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3672062" y="0"/>
            <a:ext cx="17588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  <a:cs typeface="+mn-cs"/>
              </a:rPr>
              <a:t>Pico</a:t>
            </a:r>
            <a:endParaRPr lang="pt-PT" sz="54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Calligraphy" pitchFamily="66" charset="0"/>
              <a:cs typeface="+mn-cs"/>
            </a:endParaRPr>
          </a:p>
        </p:txBody>
      </p:sp>
      <p:pic>
        <p:nvPicPr>
          <p:cNvPr id="35852" name="Picture 12" descr="http://4.bp.blogspot.com/_fwkYQeL8_rQ/SSKXbtEdhpI/AAAAAAAABzA/Wm8osrk1JSc/S768/map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730" y="4301826"/>
            <a:ext cx="5238750" cy="229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i1.trekearth.com/photos/99096/montanha_do_pico_007.jpg"/>
          <p:cNvPicPr>
            <a:picLocks noChangeAspect="1" noChangeArrowheads="1"/>
          </p:cNvPicPr>
          <p:nvPr/>
        </p:nvPicPr>
        <p:blipFill>
          <a:blip r:embed="rId2" cstate="print"/>
          <a:srcRect b="10306"/>
          <a:stretch>
            <a:fillRect/>
          </a:stretch>
        </p:blipFill>
        <p:spPr bwMode="auto">
          <a:xfrm>
            <a:off x="251520" y="260648"/>
            <a:ext cx="449580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0" descr="http://3.bp.blogspot.com/-NnBBRkjyzro/TiB7NAOsdMI/AAAAAAAAAEY/4dcIMo2Uu6k/s1600/1306439439_74515537_1-casa-de-ferias-ilha-do-pico-acores-lages-do-p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467225" cy="3371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3110820"/>
            <a:ext cx="9144000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b="1" dirty="0" smtClean="0">
                <a:latin typeface="Lucida Calligraphy" pitchFamily="66" charset="0"/>
              </a:rPr>
              <a:t>Devido à altitude da montanha é muito frequente a queda de neve no inverno e chuvas abundantes praticamente durante todo o ano, associado a estas condições, surgem nevoeiros frequentemente.</a:t>
            </a:r>
          </a:p>
          <a:p>
            <a:pPr>
              <a:lnSpc>
                <a:spcPct val="150000"/>
              </a:lnSpc>
            </a:pPr>
            <a:r>
              <a:rPr lang="pt-PT" sz="2000" b="1" dirty="0" smtClean="0">
                <a:latin typeface="Lucida Calligraphy" pitchFamily="66" charset="0"/>
              </a:rPr>
              <a:t>Estas características climáticas especificas, em associação com o solo vulcânico da montanha, estão na origem a uma cobertura vegetal bastante especifica, adaptada ao local e estratificada em altitude.</a:t>
            </a:r>
            <a:endParaRPr lang="pt-PT" sz="2000" b="1" dirty="0">
              <a:latin typeface="Lucida Calligraphy" pitchFamily="66" charset="0"/>
            </a:endParaRPr>
          </a:p>
        </p:txBody>
      </p:sp>
      <p:pic>
        <p:nvPicPr>
          <p:cNvPr id="6" name="Picture 2" descr="http://4.bp.blogspot.com/-SbFU2mBPvAw/TaO3YETGx6I/AAAAAAAABAI/T0PlLu2z7g8/s1600/pico_a%25C3%25A7ores_faial.jpg"/>
          <p:cNvPicPr>
            <a:picLocks noChangeAspect="1" noChangeArrowheads="1"/>
          </p:cNvPicPr>
          <p:nvPr/>
        </p:nvPicPr>
        <p:blipFill>
          <a:blip r:embed="rId2" cstate="print"/>
          <a:srcRect b="6847"/>
          <a:stretch>
            <a:fillRect/>
          </a:stretch>
        </p:blipFill>
        <p:spPr bwMode="auto">
          <a:xfrm>
            <a:off x="3779912" y="0"/>
            <a:ext cx="5267325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b="1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Lucida Calligraphy" pitchFamily="66" charset="0"/>
              </a:rPr>
              <a:t>SERRA DA ESTRELA</a:t>
            </a:r>
          </a:p>
        </p:txBody>
      </p:sp>
      <p:sp>
        <p:nvSpPr>
          <p:cNvPr id="14339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16129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tabLst>
                <a:tab pos="361950" algn="l"/>
              </a:tabLst>
              <a:defRPr/>
            </a:pPr>
            <a:r>
              <a:rPr lang="pt-PT" sz="2400" b="1" dirty="0" smtClean="0">
                <a:latin typeface="Lucida Calligraphy" pitchFamily="66" charset="0"/>
              </a:rPr>
              <a:t>Serra da Estrela é o nome dado à cadeia montanhosa e à serra onde se encontram as maiores altitudes de Portugal Continental, constituindo a segunda mais alta montanha de Portugal (apenas a Montanha do Pico, nos Açores a supera). 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pt-PT" sz="2800" b="1" dirty="0" smtClean="0">
              <a:latin typeface="Lucida Calligraphy" pitchFamily="66" charset="0"/>
            </a:endParaRPr>
          </a:p>
        </p:txBody>
      </p:sp>
      <p:pic>
        <p:nvPicPr>
          <p:cNvPr id="17412" name="Picture 2" descr="http://escapadelas.com/files/images/P3060025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3503613"/>
            <a:ext cx="42195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1.bp.blogspot.com/_YNOMRUKHeGo/TO_Gzc2O_WI/AAAAAAAAAaE/69hLddR5QeA/s1600/Serra_da_Estrela_II_Portug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503613"/>
            <a:ext cx="417671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>
            <a:spLocks noChangeArrowheads="1"/>
          </p:cNvSpPr>
          <p:nvPr/>
        </p:nvSpPr>
        <p:spPr bwMode="auto">
          <a:xfrm>
            <a:off x="547688" y="404813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000" b="1">
                <a:latin typeface="Lucida Calligraphy" pitchFamily="66" charset="0"/>
              </a:rPr>
              <a:t>Um dos elementos que permite caracterizar o relevo é a ALTITUDE</a:t>
            </a:r>
          </a:p>
        </p:txBody>
      </p:sp>
      <p:pic>
        <p:nvPicPr>
          <p:cNvPr id="3075" name="Picture 2" descr="http://geoportal.no.sapo.pt/images/alti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4035425"/>
            <a:ext cx="6200775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323850" y="1484313"/>
            <a:ext cx="8640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 b="1">
                <a:latin typeface="Lucida Calligraphy" pitchFamily="66" charset="0"/>
              </a:rPr>
              <a:t> Distância em metros, medida na vertical, entre o nível médio das águas do mar e um dado lugar.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4499992" y="1124744"/>
            <a:ext cx="216024" cy="36004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Lucida Calligraphy" pitchFamily="66" charset="0"/>
            </a:endParaRP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539750" y="2649538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 b="1">
                <a:latin typeface="Lucida Calligraphy" pitchFamily="66" charset="0"/>
              </a:rPr>
              <a:t>Conforme a posição do lugar em relação ao nível médio das águas do mar, assim a altitude também pode ser: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ângulo 4"/>
          <p:cNvSpPr>
            <a:spLocks noChangeArrowheads="1"/>
          </p:cNvSpPr>
          <p:nvPr/>
        </p:nvSpPr>
        <p:spPr bwMode="auto">
          <a:xfrm>
            <a:off x="395288" y="549275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 b="1">
                <a:latin typeface="Lucida Calligraphy" pitchFamily="66" charset="0"/>
              </a:rPr>
              <a:t>A Serra da Estrela situa-se maioritariamente no Distrito da Guarda, tendo também uma pequena área no Distrito de Castelo Branco.</a:t>
            </a:r>
          </a:p>
        </p:txBody>
      </p:sp>
      <p:pic>
        <p:nvPicPr>
          <p:cNvPr id="15363" name="Picture 2" descr="http://static.panoramio.com/photos/original/26233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55056"/>
            <a:ext cx="4249738" cy="318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ano1963.files.wordpress.com/2009/03/castelo-br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0196" y="4264868"/>
            <a:ext cx="46863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ângulo 7"/>
          <p:cNvSpPr/>
          <p:nvPr/>
        </p:nvSpPr>
        <p:spPr>
          <a:xfrm>
            <a:off x="4565470" y="2289646"/>
            <a:ext cx="40174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Lucida Calligraphy" pitchFamily="66" charset="0"/>
                <a:cs typeface="+mn-cs"/>
              </a:rPr>
              <a:t>Guarda</a:t>
            </a:r>
          </a:p>
        </p:txBody>
      </p:sp>
      <p:sp>
        <p:nvSpPr>
          <p:cNvPr id="9" name="Rectângulo 8"/>
          <p:cNvSpPr/>
          <p:nvPr/>
        </p:nvSpPr>
        <p:spPr>
          <a:xfrm>
            <a:off x="-23803" y="4987042"/>
            <a:ext cx="397897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Lucida Calligraphy" pitchFamily="66" charset="0"/>
                <a:cs typeface="+mn-cs"/>
              </a:rPr>
              <a:t>Castelo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Lucida Calligraphy" pitchFamily="66" charset="0"/>
                <a:cs typeface="+mn-cs"/>
              </a:rPr>
              <a:t>branco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ângulo 3"/>
          <p:cNvSpPr>
            <a:spLocks noChangeArrowheads="1"/>
          </p:cNvSpPr>
          <p:nvPr/>
        </p:nvSpPr>
        <p:spPr bwMode="auto">
          <a:xfrm>
            <a:off x="468313" y="333375"/>
            <a:ext cx="51831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 b="1">
                <a:latin typeface="Lucida Calligraphy" pitchFamily="66" charset="0"/>
              </a:rPr>
              <a:t>A serra atinge o ponto máximo de altitude nos 1993 m na zona da Torre.  Para completar os 2000 m foi construída uma torre de 7 m.</a:t>
            </a:r>
          </a:p>
        </p:txBody>
      </p:sp>
      <p:pic>
        <p:nvPicPr>
          <p:cNvPr id="16387" name="Picture 2" descr="http://3.bp.blogspot.com/_cwD_3UcJlQc/SdsfaO6df6I/AAAAAAAAEzQ/3B5HGFjMO28/s400/Portugal_-_Serra_da_Estrela_-_Tor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6035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2.bp.blogspot.com/_iCyUsWAeuro/SxLYTmzXgWI/AAAAAAAAAtg/1cjJtDggovM/s1600/neve+serra+estr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92375"/>
            <a:ext cx="5516562" cy="413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columbusdirect.com.au/graphics/Ski-Imag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05064"/>
            <a:ext cx="2762250" cy="268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>
            <a:spLocks noChangeArrowheads="1"/>
          </p:cNvSpPr>
          <p:nvPr/>
        </p:nvSpPr>
        <p:spPr bwMode="auto">
          <a:xfrm>
            <a:off x="468313" y="1412875"/>
            <a:ext cx="828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>
                <a:latin typeface="Lucida Calligraphy" pitchFamily="66" charset="0"/>
              </a:rPr>
              <a:t>Negativa - quando os lugares se localizam abaixo do nível médio das águas do mar (lugar B).</a:t>
            </a:r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468313" y="549275"/>
            <a:ext cx="828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>
                <a:latin typeface="Lucida Calligraphy" pitchFamily="66" charset="0"/>
              </a:rPr>
              <a:t>Positiva - quando os lugares se localizam acima do nível médio das águas do mar (lugares A).</a:t>
            </a:r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468313" y="2349500"/>
            <a:ext cx="828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pt-PT" sz="2000" b="1">
                <a:latin typeface="Lucida Calligraphy" pitchFamily="66" charset="0"/>
              </a:rPr>
              <a:t>Profundidade – quando os lugares se localizam abaixo do nível médio das águas do mar, mas o lugar está submerso (C).</a:t>
            </a:r>
          </a:p>
        </p:txBody>
      </p:sp>
      <p:pic>
        <p:nvPicPr>
          <p:cNvPr id="4101" name="Picture 2" descr="http://geoportal.no.sapo.pt/images/alti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4035425"/>
            <a:ext cx="70596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>
            <a:spLocks noChangeArrowheads="1"/>
          </p:cNvSpPr>
          <p:nvPr/>
        </p:nvSpPr>
        <p:spPr bwMode="auto">
          <a:xfrm>
            <a:off x="179388" y="300038"/>
            <a:ext cx="648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>
                <a:latin typeface="Lucida Calligraphy" pitchFamily="66" charset="0"/>
              </a:rPr>
              <a:t>A variação da altitude pode ser representada</a:t>
            </a:r>
          </a:p>
          <a:p>
            <a:r>
              <a:rPr lang="pt-PT" sz="2000" b="1">
                <a:latin typeface="Lucida Calligraphy" pitchFamily="66" charset="0"/>
              </a:rPr>
              <a:t> através de um mapa HIPSOMÉTRICO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3276600" y="1196975"/>
            <a:ext cx="431800" cy="503238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>
              <a:latin typeface="Lucida Calligraphy" pitchFamily="66" charset="0"/>
            </a:endParaRPr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323850" y="1844675"/>
            <a:ext cx="4679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>
                <a:latin typeface="Lucida Calligraphy" pitchFamily="66" charset="0"/>
              </a:rPr>
              <a:t>Mapa que representa a altitude</a:t>
            </a:r>
          </a:p>
          <a:p>
            <a:r>
              <a:rPr lang="pt-PT" sz="2000" b="1">
                <a:latin typeface="Lucida Calligraphy" pitchFamily="66" charset="0"/>
              </a:rPr>
              <a:t> através de uma gradação de cores</a:t>
            </a:r>
          </a:p>
        </p:txBody>
      </p:sp>
      <p:pic>
        <p:nvPicPr>
          <p:cNvPr id="5125" name="Picture 2" descr="http://www.igeo.pt/atlas/Images/Cap1/Cap1c_p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425" y="1666875"/>
            <a:ext cx="3659188" cy="4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4" descr="http://www.prof2000.pt/users/elisabethm/geo8/relevo1_ficheiros/europahip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035300"/>
            <a:ext cx="426720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4000" b="1" smtClean="0">
                <a:solidFill>
                  <a:srgbClr val="00B050"/>
                </a:solidFill>
                <a:latin typeface="Lucida Calligraphy" pitchFamily="66" charset="0"/>
              </a:rPr>
              <a:t>GRANDES CONJUNTOS DE RELEVO</a:t>
            </a:r>
          </a:p>
        </p:txBody>
      </p:sp>
      <p:sp>
        <p:nvSpPr>
          <p:cNvPr id="4" name="Rectângulo 3"/>
          <p:cNvSpPr>
            <a:spLocks noChangeArrowheads="1"/>
          </p:cNvSpPr>
          <p:nvPr/>
        </p:nvSpPr>
        <p:spPr bwMode="auto">
          <a:xfrm>
            <a:off x="3670300" y="1628775"/>
            <a:ext cx="5473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>
                <a:latin typeface="Lucida Calligraphy" pitchFamily="66" charset="0"/>
              </a:rPr>
              <a:t>Montanhas - formas de relevo que apresentam uma altitude elevada (geralmente mais de 1000 metros), cumes rochosos e vertentes de grande declive.</a:t>
            </a:r>
          </a:p>
        </p:txBody>
      </p:sp>
      <p:pic>
        <p:nvPicPr>
          <p:cNvPr id="6148" name="Picture 2" descr="http://crazyadventurers.files.wordpress.com/2009/12/montanh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213100"/>
            <a:ext cx="4283075" cy="321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4" descr="http://www.pradi.com.br/fotograf_arquivos/vist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1727200"/>
            <a:ext cx="3133725" cy="508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468313" y="4586288"/>
            <a:ext cx="820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 b="1">
                <a:latin typeface="Lucida Calligraphy" pitchFamily="66" charset="0"/>
              </a:rPr>
              <a:t>Planaltos -  formas de relevo  de altitude elevada (mais de 400 metros), apresentam uma forma aplanada no topo.</a:t>
            </a:r>
          </a:p>
        </p:txBody>
      </p:sp>
      <p:pic>
        <p:nvPicPr>
          <p:cNvPr id="7171" name="Picture 2" descr="http://gpsbtt.planetaclix.pt/arga_01/planal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692150"/>
            <a:ext cx="8234363" cy="336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4967288" y="981075"/>
            <a:ext cx="3925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 b="1">
                <a:latin typeface="Lucida Calligraphy" pitchFamily="66" charset="0"/>
              </a:rPr>
              <a:t>Planícies - formas de relevo caracterizadas pela baixa altitude.</a:t>
            </a:r>
          </a:p>
        </p:txBody>
      </p:sp>
      <p:pic>
        <p:nvPicPr>
          <p:cNvPr id="8195" name="Picture 2" descr="http://i.olhares.com/data/big/24/243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356992"/>
            <a:ext cx="4762500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mblog.canalblog.com/images/DSC01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4754563" cy="356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423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400" b="1">
                <a:latin typeface="Lucida Calligraphy" pitchFamily="66" charset="0"/>
              </a:rPr>
              <a:t>As colinas são formas de relevo de pequena altitude, geralmente inferior a 400 m,  com topos arredondados e fraco declive.</a:t>
            </a:r>
          </a:p>
        </p:txBody>
      </p:sp>
      <p:pic>
        <p:nvPicPr>
          <p:cNvPr id="9219" name="Picture 2" descr="http://upload.wikimedia.org/wikipedia/commons/d/d1/Col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0605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olhares.com/data/big/163/1633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574675"/>
            <a:ext cx="71437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42988" y="5334000"/>
            <a:ext cx="7129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400" b="1">
                <a:latin typeface="Lucida Calligraphy" pitchFamily="66" charset="0"/>
              </a:rPr>
              <a:t>Os vales são áreas compreendidas entre relevos de maior altitude, podendo apresentar uma forma em “U” ou em “V”.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645</Words>
  <Application>Microsoft Office PowerPoint</Application>
  <PresentationFormat>Apresentação no Ecrã (4:3)</PresentationFormat>
  <Paragraphs>47</Paragraphs>
  <Slides>21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5" baseType="lpstr">
      <vt:lpstr>Arial</vt:lpstr>
      <vt:lpstr>Calibri</vt:lpstr>
      <vt:lpstr>Lucida Calligraphy</vt:lpstr>
      <vt:lpstr>Tema do Office</vt:lpstr>
      <vt:lpstr>RELEVO</vt:lpstr>
      <vt:lpstr>Diapositivo 2</vt:lpstr>
      <vt:lpstr>Diapositivo 3</vt:lpstr>
      <vt:lpstr>Diapositivo 4</vt:lpstr>
      <vt:lpstr>GRANDES CONJUNTOS DE RELEVO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SERRA DA ESTRELA</vt:lpstr>
      <vt:lpstr>Diapositivo 20</vt:lpstr>
      <vt:lpstr>Diapositivo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RELEVO</dc:title>
  <dc:creator>Andreia</dc:creator>
  <cp:lastModifiedBy>Your User Name</cp:lastModifiedBy>
  <cp:revision>35</cp:revision>
  <dcterms:created xsi:type="dcterms:W3CDTF">2011-03-02T15:48:03Z</dcterms:created>
  <dcterms:modified xsi:type="dcterms:W3CDTF">2012-04-09T13:13:10Z</dcterms:modified>
</cp:coreProperties>
</file>