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264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934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903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806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2842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5228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656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0469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409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837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0509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59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F36B8-82EC-4DCE-9E33-C4211ABD5048}" type="datetimeFigureOut">
              <a:rPr lang="pt-PT" smtClean="0"/>
              <a:t>16-02-2018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05EA4-8022-49DF-B53A-87CA2EA4681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694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96788" y="928048"/>
            <a:ext cx="6038000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4400" dirty="0" smtClean="0"/>
              <a:t>DERIVADAS </a:t>
            </a:r>
          </a:p>
          <a:p>
            <a:pPr algn="ctr"/>
            <a:r>
              <a:rPr lang="pt-PT" sz="4400" dirty="0" smtClean="0"/>
              <a:t>DAS </a:t>
            </a:r>
          </a:p>
          <a:p>
            <a:pPr algn="ctr"/>
            <a:r>
              <a:rPr lang="pt-PT" sz="4400" dirty="0" smtClean="0"/>
              <a:t>FUNÇÕES EXPONENCIAIS </a:t>
            </a:r>
          </a:p>
          <a:p>
            <a:pPr algn="ctr"/>
            <a:r>
              <a:rPr lang="pt-PT" sz="4400" dirty="0" smtClean="0"/>
              <a:t>E </a:t>
            </a:r>
          </a:p>
          <a:p>
            <a:pPr algn="ctr"/>
            <a:r>
              <a:rPr lang="pt-PT" sz="4400" dirty="0" smtClean="0"/>
              <a:t>LOGARÍTMICAS</a:t>
            </a:r>
            <a:endParaRPr lang="pt-PT" sz="4400" dirty="0"/>
          </a:p>
        </p:txBody>
      </p:sp>
    </p:spTree>
    <p:extLst>
      <p:ext uri="{BB962C8B-B14F-4D97-AF65-F5344CB8AC3E}">
        <p14:creationId xmlns:p14="http://schemas.microsoft.com/office/powerpoint/2010/main" val="136779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92" y="564125"/>
            <a:ext cx="7912981" cy="2424735"/>
          </a:xfrm>
          <a:prstGeom prst="rect">
            <a:avLst/>
          </a:prstGeom>
        </p:spPr>
      </p:pic>
      <p:pic>
        <p:nvPicPr>
          <p:cNvPr id="3" name="Imagem 2" descr="Recorte de Ecrã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19" y="3096192"/>
            <a:ext cx="8058300" cy="299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03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12" y="245659"/>
            <a:ext cx="5630061" cy="3724795"/>
          </a:xfrm>
          <a:prstGeom prst="rect">
            <a:avLst/>
          </a:prstGeom>
        </p:spPr>
      </p:pic>
      <p:pic>
        <p:nvPicPr>
          <p:cNvPr id="3" name="Imagem 2" descr="Recorte de Ecrã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12" y="4159778"/>
            <a:ext cx="5649113" cy="26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13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67" y="108189"/>
            <a:ext cx="7701942" cy="6628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44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5" y="295137"/>
            <a:ext cx="7282982" cy="626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78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12" y="785770"/>
            <a:ext cx="8064533" cy="378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54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6" y="189062"/>
            <a:ext cx="7246961" cy="648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7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8" y="873974"/>
            <a:ext cx="8365846" cy="402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05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08" y="683149"/>
            <a:ext cx="7362302" cy="5604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6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514901" y="1146412"/>
            <a:ext cx="269644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Exercícios</a:t>
            </a:r>
          </a:p>
          <a:p>
            <a:endParaRPr lang="pt-PT" dirty="0"/>
          </a:p>
          <a:p>
            <a:r>
              <a:rPr lang="pt-PT" dirty="0" smtClean="0"/>
              <a:t>Manual</a:t>
            </a:r>
          </a:p>
          <a:p>
            <a:endParaRPr lang="pt-PT" dirty="0"/>
          </a:p>
          <a:p>
            <a:r>
              <a:rPr lang="pt-PT" dirty="0" smtClean="0"/>
              <a:t>Página 180, 18</a:t>
            </a:r>
          </a:p>
          <a:p>
            <a:endParaRPr lang="pt-PT" dirty="0" smtClean="0"/>
          </a:p>
          <a:p>
            <a:r>
              <a:rPr lang="pt-PT" dirty="0" smtClean="0"/>
              <a:t>Página 181, 19</a:t>
            </a:r>
          </a:p>
          <a:p>
            <a:endParaRPr lang="pt-PT" dirty="0" smtClean="0"/>
          </a:p>
          <a:p>
            <a:r>
              <a:rPr lang="pt-PT" dirty="0" smtClean="0"/>
              <a:t>Página 182, 20</a:t>
            </a:r>
          </a:p>
          <a:p>
            <a:endParaRPr lang="pt-PT" dirty="0"/>
          </a:p>
          <a:p>
            <a:r>
              <a:rPr lang="pt-PT" dirty="0" smtClean="0"/>
              <a:t>Página 183, 21</a:t>
            </a:r>
          </a:p>
          <a:p>
            <a:endParaRPr lang="pt-PT" dirty="0"/>
          </a:p>
          <a:p>
            <a:r>
              <a:rPr lang="pt-PT" dirty="0" smtClean="0"/>
              <a:t>Página 186, 27, 28, 29 e 30</a:t>
            </a:r>
          </a:p>
          <a:p>
            <a:endParaRPr lang="pt-PT" dirty="0"/>
          </a:p>
          <a:p>
            <a:r>
              <a:rPr lang="pt-PT" dirty="0" smtClean="0"/>
              <a:t>Página 187, 33, 34 e 35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1469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ângulo 5"/>
              <p:cNvSpPr/>
              <p:nvPr/>
            </p:nvSpPr>
            <p:spPr>
              <a:xfrm>
                <a:off x="1908537" y="1124919"/>
                <a:ext cx="4560501" cy="30162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sz="2000" dirty="0" smtClean="0">
                    <a:latin typeface="Cambria Math" charset="0"/>
                  </a:rPr>
                  <a:t>A função exponencial é diferenciável </a:t>
                </a:r>
                <a:r>
                  <a:rPr lang="pt-PT" sz="2000" dirty="0" smtClean="0">
                    <a:latin typeface="Cambria Math" charset="0"/>
                  </a:rPr>
                  <a:t>e: </a:t>
                </a:r>
                <a:endParaRPr lang="pt-PT" sz="2000" dirty="0">
                  <a:latin typeface="Cambria Math" charset="0"/>
                </a:endParaRPr>
              </a:p>
              <a:p>
                <a:pPr marL="342900" lvl="0" indent="-34290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pt-PT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sz="2000" i="1">
                                    <a:latin typeface="Cambria Math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pt-PT" sz="2000" i="1">
                                    <a:latin typeface="Cambria Math" charset="0"/>
                                  </a:rPr>
                                  <m:t>𝑥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pt-PT" sz="2000" i="1">
                            <a:latin typeface="Cambria Math" charset="0"/>
                          </a:rPr>
                          <m:t>′</m:t>
                        </m:r>
                      </m:sup>
                    </m:sSup>
                    <m:r>
                      <a:rPr lang="pt-PT" sz="2000" i="1">
                        <a:latin typeface="Cambria Math" charset="0"/>
                      </a:rPr>
                      <m:t>=</m:t>
                    </m:r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>
                            <a:latin typeface="Cambria Math" charset="0"/>
                          </a:rPr>
                          <m:t>𝑒</m:t>
                        </m:r>
                      </m:e>
                      <m:sup>
                        <m:r>
                          <a:rPr lang="pt-PT" sz="2000" i="1">
                            <a:latin typeface="Cambria Math" charset="0"/>
                          </a:rPr>
                          <m:t>𝑥</m:t>
                        </m:r>
                      </m:sup>
                    </m:sSup>
                    <m:r>
                      <a:rPr lang="pt-PT" sz="2000" i="1">
                        <a:latin typeface="Cambria Math" charset="0"/>
                      </a:rPr>
                      <m:t>;</m:t>
                    </m:r>
                  </m:oMath>
                </a14:m>
                <a:endParaRPr lang="pt-PT" sz="2000" dirty="0">
                  <a:latin typeface="Cambria Math" charset="0"/>
                </a:endParaRPr>
              </a:p>
              <a:p>
                <a:pPr marL="342900" lvl="0" indent="-34290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pt-PT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sz="2000" i="1">
                                    <a:latin typeface="Cambria Math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pt-PT" sz="2000" i="1">
                                    <a:latin typeface="Cambria Math" charset="0"/>
                                  </a:rPr>
                                  <m:t>𝑢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pt-PT" sz="2000" i="1">
                            <a:latin typeface="Cambria Math" charset="0"/>
                          </a:rPr>
                          <m:t>′</m:t>
                        </m:r>
                      </m:sup>
                    </m:sSup>
                    <m:r>
                      <a:rPr lang="pt-PT" sz="2000" i="1">
                        <a:latin typeface="Cambria Math" charset="0"/>
                      </a:rPr>
                      <m:t>=</m:t>
                    </m:r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>
                            <a:latin typeface="Cambria Math" charset="0"/>
                          </a:rPr>
                          <m:t>𝑢</m:t>
                        </m:r>
                      </m:e>
                      <m:sup>
                        <m:r>
                          <a:rPr lang="pt-PT" sz="2000" i="1">
                            <a:latin typeface="Cambria Math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>
                            <a:latin typeface="Cambria Math" charset="0"/>
                          </a:rPr>
                          <m:t>𝑒</m:t>
                        </m:r>
                      </m:e>
                      <m:sup>
                        <m:r>
                          <a:rPr lang="pt-PT" sz="2000" i="1">
                            <a:latin typeface="Cambria Math" charset="0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pt-PT" sz="2000" dirty="0" smtClean="0">
                    <a:latin typeface="Cambria Math" charset="0"/>
                  </a:rPr>
                  <a:t>;</a:t>
                </a:r>
                <a:endParaRPr lang="pt-PT" sz="2000" dirty="0">
                  <a:latin typeface="Cambria Math" charset="0"/>
                </a:endParaRPr>
              </a:p>
              <a:p>
                <a:pPr marL="342900" lvl="0" indent="-34290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pt-PT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sz="2000" i="1">
                                    <a:latin typeface="Cambria Math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pt-PT" sz="2000" i="1">
                                    <a:latin typeface="Cambria Math" charset="0"/>
                                  </a:rPr>
                                  <m:t>𝑥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pt-PT" sz="2000" i="1">
                            <a:latin typeface="Cambria Math" charset="0"/>
                          </a:rPr>
                          <m:t>′</m:t>
                        </m:r>
                      </m:sup>
                    </m:sSup>
                    <m:r>
                      <a:rPr lang="pt-PT" sz="2000" i="1">
                        <a:latin typeface="Cambria Math" charset="0"/>
                      </a:rPr>
                      <m:t>=</m:t>
                    </m:r>
                    <m:func>
                      <m:func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 sz="2000">
                            <a:latin typeface="Cambria Math" charset="0"/>
                          </a:rPr>
                          <m:t>ln</m:t>
                        </m:r>
                      </m:fName>
                      <m:e>
                        <m:r>
                          <a:rPr lang="pt-PT" sz="2000" i="1">
                            <a:latin typeface="Cambria Math" charset="0"/>
                          </a:rPr>
                          <m:t>𝑎</m:t>
                        </m:r>
                      </m:e>
                    </m:func>
                    <m:r>
                      <a:rPr lang="pt-PT" sz="2000" i="1">
                        <a:latin typeface="Cambria Math" charset="0"/>
                      </a:rPr>
                      <m:t> </m:t>
                    </m:r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>
                            <a:latin typeface="Cambria Math" charset="0"/>
                          </a:rPr>
                          <m:t>𝑎</m:t>
                        </m:r>
                      </m:e>
                      <m:sup>
                        <m:r>
                          <a:rPr lang="pt-PT" sz="2000" i="1">
                            <a:latin typeface="Cambria Math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pt-PT" sz="2000" dirty="0" smtClean="0">
                    <a:latin typeface="Cambria Math" charset="0"/>
                  </a:rPr>
                  <a:t>;</a:t>
                </a:r>
                <a:endParaRPr lang="pt-PT" sz="2000" dirty="0">
                  <a:latin typeface="Cambria Math" charset="0"/>
                </a:endParaRPr>
              </a:p>
              <a:p>
                <a:pPr marL="342900" indent="-34290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pt-PT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sz="2000" i="1">
                                    <a:latin typeface="Cambria Math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pt-PT" sz="2000" i="1">
                                    <a:latin typeface="Cambria Math" charset="0"/>
                                  </a:rPr>
                                  <m:t>𝑢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pt-PT" sz="2000" i="1">
                            <a:latin typeface="Cambria Math" charset="0"/>
                          </a:rPr>
                          <m:t>′</m:t>
                        </m:r>
                      </m:sup>
                    </m:sSup>
                    <m:r>
                      <a:rPr lang="pt-PT" sz="2000" i="1">
                        <a:latin typeface="Cambria Math" charset="0"/>
                      </a:rPr>
                      <m:t>=</m:t>
                    </m:r>
                    <m:func>
                      <m:func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 sz="2000">
                            <a:latin typeface="Cambria Math" charset="0"/>
                          </a:rPr>
                          <m:t>ln</m:t>
                        </m:r>
                      </m:fName>
                      <m:e>
                        <m:r>
                          <a:rPr lang="pt-PT" sz="2000" i="1">
                            <a:latin typeface="Cambria Math" charset="0"/>
                          </a:rPr>
                          <m:t>𝑎</m:t>
                        </m:r>
                      </m:e>
                    </m:func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>
                            <a:latin typeface="Cambria Math" charset="0"/>
                          </a:rPr>
                          <m:t>𝑢</m:t>
                        </m:r>
                      </m:e>
                      <m:sup>
                        <m:r>
                          <a:rPr lang="pt-PT" sz="2000" i="1">
                            <a:latin typeface="Cambria Math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pt-PT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>
                            <a:latin typeface="Cambria Math" charset="0"/>
                          </a:rPr>
                          <m:t>𝑎</m:t>
                        </m:r>
                      </m:e>
                      <m:sup>
                        <m:r>
                          <a:rPr lang="pt-PT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p>
                    </m:sSup>
                  </m:oMath>
                </a14:m>
                <a:r>
                  <a:rPr lang="pt-PT" sz="2000" dirty="0" smtClean="0">
                    <a:latin typeface="Cambria Math" charset="0"/>
                  </a:rPr>
                  <a:t>.</a:t>
                </a:r>
                <a:endParaRPr lang="pt-PT" sz="2000" dirty="0">
                  <a:latin typeface="Cambria Math" charset="0"/>
                </a:endParaRPr>
              </a:p>
            </p:txBody>
          </p:sp>
        </mc:Choice>
        <mc:Fallback>
          <p:sp>
            <p:nvSpPr>
              <p:cNvPr id="2" name="Rec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537" y="1124919"/>
                <a:ext cx="4560501" cy="3016210"/>
              </a:xfrm>
              <a:prstGeom prst="rect">
                <a:avLst/>
              </a:prstGeom>
              <a:blipFill rotWithShape="0">
                <a:blip r:embed="rId2"/>
                <a:stretch>
                  <a:fillRect l="-133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14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ângulo 5"/>
              <p:cNvSpPr/>
              <p:nvPr/>
            </p:nvSpPr>
            <p:spPr>
              <a:xfrm>
                <a:off x="666591" y="647248"/>
                <a:ext cx="7560400" cy="4371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sz="2000" dirty="0" smtClean="0">
                    <a:latin typeface="Cambria Math" charset="0"/>
                  </a:rPr>
                  <a:t>Dado </a:t>
                </a:r>
                <a14:m>
                  <m:oMath xmlns:m="http://schemas.openxmlformats.org/officeDocument/2006/math">
                    <m:r>
                      <a:rPr lang="pt-PT" sz="2000" i="1">
                        <a:latin typeface="Cambria Math" charset="0"/>
                      </a:rPr>
                      <m:t>𝑎</m:t>
                    </m:r>
                    <m:r>
                      <a:rPr lang="pt-PT" sz="2000" i="1">
                        <a:latin typeface="Cambria Math" charset="0"/>
                      </a:rPr>
                      <m:t>∈</m:t>
                    </m:r>
                    <m:r>
                      <m:rPr>
                        <m:sty m:val="p"/>
                      </m:rPr>
                      <a:rPr lang="pt-PT" sz="2000" i="0" spc="-100">
                        <a:latin typeface="Cambria Math" charset="0"/>
                      </a:rPr>
                      <m:t>I</m:t>
                    </m:r>
                    <m:sSup>
                      <m:sSupPr>
                        <m:ctrlPr>
                          <a:rPr lang="pt-PT" sz="2000" i="1" spc="-1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pt-PT" sz="2000" i="0" spc="-100">
                            <a:latin typeface="Cambria Math" charset="0"/>
                          </a:rPr>
                          <m:t>R</m:t>
                        </m:r>
                      </m:e>
                      <m:sup>
                        <m:r>
                          <a:rPr lang="pt-PT" sz="2000" i="0" spc="-100">
                            <a:latin typeface="Cambria Math" charset="0"/>
                          </a:rPr>
                          <m:t>+</m:t>
                        </m:r>
                      </m:sup>
                    </m:sSup>
                    <m:r>
                      <a:rPr lang="pt-PT" sz="2000" i="1">
                        <a:latin typeface="Cambria Math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sz="2000" i="1">
                            <a:latin typeface="Cambria Math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pt-PT" sz="2000" dirty="0">
                    <a:latin typeface="Cambria Math" charset="0"/>
                  </a:rPr>
                  <a:t> a função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PT" sz="2000">
                                <a:latin typeface="Cambria Math" charset="0"/>
                              </a:rPr>
                              <m:t>log</m:t>
                            </m:r>
                          </m:e>
                          <m:sub>
                            <m:r>
                              <a:rPr lang="pt-PT" sz="2000" i="1">
                                <a:latin typeface="Cambria Math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pt-PT" sz="2000" i="1">
                            <a:latin typeface="Cambria Math" charset="0"/>
                          </a:rPr>
                          <m:t>é</m:t>
                        </m:r>
                      </m:e>
                    </m:func>
                  </m:oMath>
                </a14:m>
                <a:r>
                  <a:rPr lang="pt-PT" sz="2000" dirty="0">
                    <a:latin typeface="Cambria Math" charset="0"/>
                  </a:rPr>
                  <a:t> diferenciável e para todo o </a:t>
                </a:r>
                <a14:m>
                  <m:oMath xmlns:m="http://schemas.openxmlformats.org/officeDocument/2006/math">
                    <m:r>
                      <a:rPr lang="pt-PT" sz="2000" i="1">
                        <a:latin typeface="Cambria Math" charset="0"/>
                      </a:rPr>
                      <m:t>𝑥</m:t>
                    </m:r>
                    <m:r>
                      <a:rPr lang="pt-PT" sz="2000" i="1">
                        <a:latin typeface="Cambria Math" charset="0"/>
                      </a:rPr>
                      <m:t>∈</m:t>
                    </m:r>
                    <m:r>
                      <m:rPr>
                        <m:sty m:val="p"/>
                      </m:rPr>
                      <a:rPr lang="pt-PT" sz="2000" spc="-100">
                        <a:latin typeface="Cambria Math" charset="0"/>
                      </a:rPr>
                      <m:t>I</m:t>
                    </m:r>
                    <m:sSup>
                      <m:sSupPr>
                        <m:ctrlPr>
                          <a:rPr lang="pt-PT" sz="2000" i="1" spc="-1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pt-PT" sz="2000" spc="-100">
                            <a:latin typeface="Cambria Math" charset="0"/>
                          </a:rPr>
                          <m:t>R</m:t>
                        </m:r>
                      </m:e>
                      <m:sup>
                        <m:r>
                          <a:rPr lang="pt-PT" sz="2000" spc="-100">
                            <a:latin typeface="Cambria Math" charset="0"/>
                          </a:rPr>
                          <m:t>+</m:t>
                        </m:r>
                      </m:sup>
                    </m:sSup>
                    <m:r>
                      <a:rPr lang="pt-PT" sz="2000" b="0" i="1" spc="-100" smtClean="0">
                        <a:latin typeface="Cambria Math" charset="0"/>
                      </a:rPr>
                      <m:t>:</m:t>
                    </m:r>
                  </m:oMath>
                </a14:m>
                <a:endParaRPr lang="pt-PT" sz="2000" dirty="0">
                  <a:latin typeface="Cambria Math" charset="0"/>
                </a:endParaRPr>
              </a:p>
              <a:p>
                <a:pPr marL="342900" indent="-34290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pt-PT" sz="2000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pt-PT" sz="2000">
                            <a:latin typeface="Cambria Math" charset="0"/>
                          </a:rPr>
                          <m:t>ln</m:t>
                        </m:r>
                      </m:fName>
                      <m:e>
                        <m:r>
                          <a:rPr lang="pt-PT" sz="2000" i="1">
                            <a:latin typeface="Cambria Math" charset="0"/>
                          </a:rPr>
                          <m:t>𝑥</m:t>
                        </m:r>
                        <m:r>
                          <a:rPr lang="pt-PT" sz="2000" b="0" i="1" smtClean="0">
                            <a:latin typeface="Cambria Math" panose="02040503050406030204" pitchFamily="18" charset="0"/>
                          </a:rPr>
                          <m:t>)′</m:t>
                        </m:r>
                      </m:e>
                    </m:func>
                    <m:r>
                      <a:rPr lang="pt-PT" sz="20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000" i="1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pt-PT" sz="2000" i="1">
                            <a:latin typeface="Cambria Math" charset="0"/>
                          </a:rPr>
                          <m:t>𝑥</m:t>
                        </m:r>
                      </m:den>
                    </m:f>
                  </m:oMath>
                </a14:m>
                <a:endParaRPr lang="pt-PT" sz="2000" i="1" dirty="0" smtClean="0">
                  <a:latin typeface="Cambria Math" panose="02040503050406030204" pitchFamily="18" charset="0"/>
                </a:endParaRPr>
              </a:p>
              <a:p>
                <a:pPr marL="342900" indent="-34290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sz="2000" b="0" i="0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pt-PT" sz="2000">
                                <a:latin typeface="Cambria Math" charset="0"/>
                              </a:rPr>
                              <m:t>log</m:t>
                            </m:r>
                          </m:e>
                          <m:sub>
                            <m:r>
                              <a:rPr lang="pt-PT" sz="2000" i="1">
                                <a:latin typeface="Cambria Math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pt-PT" sz="2000" i="1">
                            <a:latin typeface="Cambria Math" charset="0"/>
                          </a:rPr>
                          <m:t>𝑥</m:t>
                        </m:r>
                      </m:e>
                    </m:func>
                    <m:r>
                      <a:rPr lang="pt-PT" sz="2000" b="0" i="1" smtClean="0">
                        <a:latin typeface="Cambria Math" panose="02040503050406030204" pitchFamily="18" charset="0"/>
                      </a:rPr>
                      <m:t>)′</m:t>
                    </m:r>
                    <m:r>
                      <a:rPr lang="pt-PT" sz="20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000" i="1">
                            <a:latin typeface="Cambria Math" charset="0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pt-PT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sty m:val="p"/>
                              </m:rPr>
                              <a:rPr lang="pt-PT" sz="2000">
                                <a:latin typeface="Cambria Math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pt-PT" sz="2000" i="1">
                                <a:latin typeface="Cambria Math" charset="0"/>
                              </a:rPr>
                              <m:t>𝑎</m:t>
                            </m:r>
                          </m:e>
                        </m:func>
                      </m:den>
                    </m:f>
                  </m:oMath>
                </a14:m>
                <a:endParaRPr lang="pt-PT" sz="2000" dirty="0" smtClean="0">
                  <a:latin typeface="Cambria Math" charset="0"/>
                </a:endParaRPr>
              </a:p>
              <a:p>
                <a:pPr marL="342900" indent="-34290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pt-PT" sz="2000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pt-PT" sz="2000">
                            <a:latin typeface="Cambria Math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000" i="1">
                                <a:latin typeface="Cambria Math" charset="0"/>
                              </a:rPr>
                              <m:t>𝑢</m:t>
                            </m:r>
                          </m:e>
                        </m:d>
                        <m:r>
                          <a:rPr lang="pt-PT" sz="2000" b="0" i="1" smtClean="0">
                            <a:latin typeface="Cambria Math" panose="02040503050406030204" pitchFamily="18" charset="0"/>
                          </a:rPr>
                          <m:t>)′</m:t>
                        </m:r>
                        <m:r>
                          <a:rPr lang="pt-PT" sz="2000" i="1">
                            <a:latin typeface="Cambria Math" charset="0"/>
                          </a:rPr>
                          <m:t>=</m:t>
                        </m:r>
                        <m:f>
                          <m:f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pt-PT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sz="2000" i="1">
                                    <a:latin typeface="Cambria Math" charset="0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pt-PT" sz="2000" i="1">
                                    <a:latin typeface="Cambria Math" charset="0"/>
                                  </a:rPr>
                                  <m:t>′</m:t>
                                </m:r>
                              </m:sup>
                            </m:sSup>
                          </m:num>
                          <m:den>
                            <m:r>
                              <a:rPr lang="pt-PT" sz="2000" i="1">
                                <a:latin typeface="Cambria Math" charset="0"/>
                              </a:rPr>
                              <m:t>𝑢</m:t>
                            </m:r>
                          </m:den>
                        </m:f>
                      </m:e>
                    </m:func>
                  </m:oMath>
                </a14:m>
                <a:endParaRPr lang="pt-PT" sz="2000" dirty="0">
                  <a:latin typeface="Cambria Math" charset="0"/>
                </a:endParaRPr>
              </a:p>
              <a:p>
                <a:pPr marL="342900" indent="-342900" algn="just">
                  <a:lnSpc>
                    <a:spcPct val="20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sz="20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pt-PT" sz="2000" b="0" i="1" smtClean="0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pt-PT" sz="2000" i="1">
                                <a:latin typeface="Cambria Math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d>
                        <m:r>
                          <a:rPr lang="pt-PT" sz="2000" b="0" i="1" smtClean="0">
                            <a:latin typeface="Cambria Math" panose="02040503050406030204" pitchFamily="18" charset="0"/>
                          </a:rPr>
                          <m:t>)′</m:t>
                        </m:r>
                        <m:r>
                          <a:rPr lang="pt-PT" sz="2000" i="1">
                            <a:latin typeface="Cambria Math" charset="0"/>
                          </a:rPr>
                          <m:t>=</m:t>
                        </m:r>
                        <m:f>
                          <m:fPr>
                            <m:ctrlPr>
                              <a:rPr lang="pt-PT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pt-PT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sz="2000" i="1">
                                    <a:latin typeface="Cambria Math" charset="0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pt-PT" sz="2000" i="1">
                                    <a:latin typeface="Cambria Math" charset="0"/>
                                  </a:rPr>
                                  <m:t>′</m:t>
                                </m:r>
                              </m:sup>
                            </m:sSup>
                          </m:num>
                          <m:den>
                            <m:func>
                              <m:funcPr>
                                <m:ctrlPr>
                                  <a:rPr lang="pt-PT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pt-PT" sz="2000">
                                    <a:latin typeface="Cambria Math" charset="0"/>
                                  </a:rPr>
                                  <m:t>ln</m:t>
                                </m:r>
                              </m:fName>
                              <m:e>
                                <m:r>
                                  <a:rPr lang="pt-PT" sz="2000" i="1">
                                    <a:latin typeface="Cambria Math" charset="0"/>
                                  </a:rPr>
                                  <m:t>𝑎</m:t>
                                </m:r>
                              </m:e>
                            </m:func>
                            <m:r>
                              <a:rPr lang="pt-PT" sz="2000" i="1">
                                <a:latin typeface="Cambria Math" charset="0"/>
                              </a:rPr>
                              <m:t>𝑢</m:t>
                            </m:r>
                          </m:den>
                        </m:f>
                      </m:e>
                    </m:func>
                    <m:r>
                      <a:rPr lang="pt-PT" sz="2000">
                        <a:latin typeface="Cambria Math" charset="0"/>
                      </a:rPr>
                      <m:t> </m:t>
                    </m:r>
                  </m:oMath>
                </a14:m>
                <a:endParaRPr lang="pt-PT" sz="2000" dirty="0">
                  <a:latin typeface="Cambria Math" charset="0"/>
                </a:endParaRPr>
              </a:p>
            </p:txBody>
          </p:sp>
        </mc:Choice>
        <mc:Fallback>
          <p:sp>
            <p:nvSpPr>
              <p:cNvPr id="2" name="Rec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591" y="647248"/>
                <a:ext cx="7560400" cy="4371966"/>
              </a:xfrm>
              <a:prstGeom prst="rect">
                <a:avLst/>
              </a:prstGeom>
              <a:blipFill rotWithShape="0">
                <a:blip r:embed="rId2"/>
                <a:stretch>
                  <a:fillRect l="-80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793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59809" y="928048"/>
            <a:ext cx="144462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Exercícios</a:t>
            </a:r>
          </a:p>
          <a:p>
            <a:endParaRPr lang="pt-PT" dirty="0"/>
          </a:p>
          <a:p>
            <a:r>
              <a:rPr lang="pt-PT" dirty="0" smtClean="0"/>
              <a:t>Manual</a:t>
            </a:r>
          </a:p>
          <a:p>
            <a:r>
              <a:rPr lang="pt-PT" dirty="0"/>
              <a:t>P</a:t>
            </a:r>
            <a:r>
              <a:rPr lang="pt-PT" dirty="0" smtClean="0"/>
              <a:t>ágina 165, 1</a:t>
            </a:r>
          </a:p>
          <a:p>
            <a:r>
              <a:rPr lang="pt-PT" dirty="0" smtClean="0"/>
              <a:t>Página 166, 2</a:t>
            </a:r>
          </a:p>
          <a:p>
            <a:r>
              <a:rPr lang="pt-PT" dirty="0" smtClean="0"/>
              <a:t>Página 167, 3</a:t>
            </a:r>
          </a:p>
          <a:p>
            <a:r>
              <a:rPr lang="pt-PT" dirty="0" smtClean="0"/>
              <a:t>Página 168, 4</a:t>
            </a:r>
          </a:p>
          <a:p>
            <a:r>
              <a:rPr lang="pt-PT" dirty="0" smtClean="0"/>
              <a:t>Página 169, 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1187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685" y="324069"/>
            <a:ext cx="6651645" cy="1095297"/>
          </a:xfrm>
          <a:prstGeom prst="rect">
            <a:avLst/>
          </a:prstGeom>
        </p:spPr>
      </p:pic>
      <p:pic>
        <p:nvPicPr>
          <p:cNvPr id="3" name="Imagem 2" descr="Recorte de Ecrã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142" y="2234258"/>
            <a:ext cx="8272245" cy="3538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83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05218" y="1105469"/>
            <a:ext cx="206486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Exercícios</a:t>
            </a:r>
          </a:p>
          <a:p>
            <a:endParaRPr lang="pt-PT" dirty="0" smtClean="0"/>
          </a:p>
          <a:p>
            <a:r>
              <a:rPr lang="pt-PT" dirty="0" smtClean="0"/>
              <a:t>Manual</a:t>
            </a:r>
          </a:p>
          <a:p>
            <a:endParaRPr lang="pt-PT" dirty="0" smtClean="0"/>
          </a:p>
          <a:p>
            <a:r>
              <a:rPr lang="pt-PT" dirty="0" smtClean="0"/>
              <a:t>Página 170, 6.1; 6.2</a:t>
            </a:r>
          </a:p>
          <a:p>
            <a:r>
              <a:rPr lang="pt-PT" dirty="0" smtClean="0"/>
              <a:t>Página 172, 7.1; 7.3</a:t>
            </a:r>
          </a:p>
          <a:p>
            <a:r>
              <a:rPr lang="pt-PT" dirty="0" smtClean="0"/>
              <a:t>Página 173, 8</a:t>
            </a:r>
          </a:p>
          <a:p>
            <a:r>
              <a:rPr lang="pt-PT" dirty="0" smtClean="0"/>
              <a:t>Página 174, 9.3 e 11</a:t>
            </a:r>
          </a:p>
          <a:p>
            <a:r>
              <a:rPr lang="pt-PT" dirty="0" smtClean="0"/>
              <a:t>Página 175, 13</a:t>
            </a:r>
          </a:p>
          <a:p>
            <a:r>
              <a:rPr lang="pt-PT" dirty="0" smtClean="0"/>
              <a:t>Página 177, 15</a:t>
            </a:r>
          </a:p>
          <a:p>
            <a:r>
              <a:rPr lang="pt-PT" dirty="0" smtClean="0"/>
              <a:t>Página 178, 16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6853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506" y="74385"/>
            <a:ext cx="6135207" cy="812716"/>
          </a:xfrm>
          <a:prstGeom prst="rect">
            <a:avLst/>
          </a:prstGeom>
        </p:spPr>
      </p:pic>
      <p:pic>
        <p:nvPicPr>
          <p:cNvPr id="3" name="Imagem 2" descr="Recorte de Ecrã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6" y="952889"/>
            <a:ext cx="8357333" cy="531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85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87" y="232730"/>
            <a:ext cx="8314503" cy="2292106"/>
          </a:xfrm>
          <a:prstGeom prst="rect">
            <a:avLst/>
          </a:prstGeom>
        </p:spPr>
      </p:pic>
      <p:pic>
        <p:nvPicPr>
          <p:cNvPr id="3" name="Imagem 2" descr="Recorte de Ecrã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87" y="3142169"/>
            <a:ext cx="7975662" cy="306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92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Recorte de Ecrã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36" y="927182"/>
            <a:ext cx="8641036" cy="505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42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849</TotalTime>
  <Words>111</Words>
  <Application>Microsoft Office PowerPoint</Application>
  <PresentationFormat>Apresentação no Ecrã (4:3)</PresentationFormat>
  <Paragraphs>49</Paragraphs>
  <Slides>18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Jorge</dc:creator>
  <cp:lastModifiedBy>Jorge</cp:lastModifiedBy>
  <cp:revision>7</cp:revision>
  <dcterms:created xsi:type="dcterms:W3CDTF">2018-02-16T19:49:19Z</dcterms:created>
  <dcterms:modified xsi:type="dcterms:W3CDTF">2018-02-17T09:59:17Z</dcterms:modified>
</cp:coreProperties>
</file>