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00" autoAdjust="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rtar e Arredondar Rectângulo de Canto Simples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c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A3E61B-3AB3-490F-90D4-269C8A444AE7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sites.google.com/a/agvv.edu.pt/geo-dinamica/conteudos-temas/7o-ano/localizacao-relativa/a-processos-de-orientacao/bussola.jpg?attredirects=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sites.google.com/a/agvv.edu.pt/geo-dinamica/conteudos-temas/7o-ano/localizacao-relativa/a-processos-de-orientacao/gps1.jpg?attredirects=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sites.google.com/a/agvv.edu.pt/geo-dinamica/conteudos-temas/7o-ano/localizacao-relativa/rosaventos.jpg?attredirects=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sites.google.com/a/agvv.edu.pt/geo-dinamica/conteudos-temas/7o-ano/localizacao-relativa/a-processos-de-orientacao/7orientacao.jpg?attredirects=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2.bp.blogspot.com/_taE-CTXOHPg/TI-qFS9_URI/AAAAAAAAAC0/Bu5--x_Nvng/s1600/Orienta%C3%A7%C3%A3o+pelo+Cruzeiro+do+Sul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5"/>
          <p:cNvSpPr>
            <a:spLocks noGrp="1"/>
          </p:cNvSpPr>
          <p:nvPr>
            <p:ph type="ctrTitle"/>
          </p:nvPr>
        </p:nvSpPr>
        <p:spPr>
          <a:xfrm>
            <a:off x="533400" y="552271"/>
            <a:ext cx="785164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hiller" pitchFamily="82" charset="0"/>
              </a:rPr>
              <a:t>Geografia</a:t>
            </a:r>
            <a:endParaRPr lang="pt-PT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dirty="0"/>
          </a:p>
        </p:txBody>
      </p:sp>
      <p:pic>
        <p:nvPicPr>
          <p:cNvPr id="5" name="Imagem 4" descr="http://1.bp.blogspot.com/_2IP9aGN-7oU/TI1oD3vOUjI/AAAAAAAAAAw/iJy1J4Wuq4c/s1600/geografia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88840"/>
            <a:ext cx="756084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28600" y="389731"/>
            <a:ext cx="4953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pt-P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Este processo foi descoberto na China, tendo depois sido utilizado noutras regiões.</a:t>
            </a: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Este aparelho possui uma agulha magnética que nos indica o 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norte magnético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que não coincide com o 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norte geográfico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pois existe entre os dois uma diferença que designamos de 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declinação magnética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O norte magnético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dista do norte geográfico aproximadamente 9º  para oeste, no caso de Portugal.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pt-P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5" name="Imagem 13" descr="https://sites.google.com/a/agvv.edu.pt/geo-dinamica/_/rsrc/1290610361929/conteudos-temas/7o-ano/localizacao-relativa/a-processos-de-orientacao/bussola.jpg?height=400&amp;width=36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2057400"/>
            <a:ext cx="3429000" cy="3810000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426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pt-PT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609600" y="533400"/>
            <a:ext cx="43556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Orientação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pt-PT" sz="2400" b="1" dirty="0" smtClean="0">
                <a:latin typeface="Arial" pitchFamily="34" charset="0"/>
                <a:cs typeface="Arial" pitchFamily="34" charset="0"/>
              </a:rPr>
              <a:t>ela bússola:</a:t>
            </a:r>
            <a:endParaRPr lang="pt-PT" sz="24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685800" y="2967335"/>
            <a:ext cx="8001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Só depois de considerarmos a declinação magnética é que podemos determinar com rigor o norte </a:t>
            </a:r>
            <a:r>
              <a:rPr lang="pt-PT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geográfico. Além disso, quando utilizamos uma bússola, devemos ter a preocupação de não a colocar perto de objetos de ferro ou aço, de linhas de alta tensão, ou junto de um telemóvel ou televisor, pois, nestes casos, a agulha da bússola desorienta-se.</a:t>
            </a:r>
            <a:endParaRPr lang="pt-PT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457200" y="838200"/>
            <a:ext cx="6922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lang="pt-PT" sz="24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PT" sz="24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Desvantagens da orientação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pt-PT" sz="2400" b="1" dirty="0" smtClean="0">
                <a:latin typeface="Arial" pitchFamily="34" charset="0"/>
                <a:cs typeface="Arial" pitchFamily="34" charset="0"/>
              </a:rPr>
              <a:t>ela </a:t>
            </a:r>
            <a:r>
              <a:rPr lang="pt-PT" sz="2400" b="1" dirty="0" smtClean="0">
                <a:latin typeface="Arial" pitchFamily="34" charset="0"/>
                <a:cs typeface="Arial" pitchFamily="34" charset="0"/>
              </a:rPr>
              <a:t>bússola:</a:t>
            </a:r>
            <a:endParaRPr lang="pt-PT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533400" y="4034880"/>
            <a:ext cx="81534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Este processo de orientação utiliza um aparelho que recorre a uma rede de satélites artificiais para fornecer a localização. Este processo pode utilizar-se em qualquer momento do dia, sendo um dos mais exatos.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3" name="Imagem 21" descr="https://sites.google.com/a/agvv.edu.pt/geo-dinamica/_/rsrc/1290611638080/conteudos-temas/7o-ano/localizacao-relativa/a-processos-de-orientacao/gps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447800"/>
            <a:ext cx="3733800" cy="2453255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2190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609600" y="533400"/>
            <a:ext cx="82301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Orientação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pt-PT" sz="2400" b="1" dirty="0" smtClean="0">
                <a:latin typeface="Arial" pitchFamily="34" charset="0"/>
                <a:cs typeface="Arial" pitchFamily="34" charset="0"/>
              </a:rPr>
              <a:t>elo </a:t>
            </a:r>
            <a:r>
              <a:rPr lang="en-US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GPS </a:t>
            </a:r>
            <a:r>
              <a:rPr lang="en-US" sz="2400" b="1" i="1" dirty="0" smtClean="0">
                <a:latin typeface="Helvetica-Oblique"/>
                <a:ea typeface="Times New Roman" pitchFamily="18" charset="0"/>
                <a:cs typeface="Arial" pitchFamily="34" charset="0"/>
              </a:rPr>
              <a:t>(Global </a:t>
            </a:r>
            <a:r>
              <a:rPr lang="en-US" sz="2400" b="1" i="1" dirty="0" err="1" smtClean="0">
                <a:latin typeface="Helvetica-Oblique"/>
                <a:ea typeface="Times New Roman" pitchFamily="18" charset="0"/>
                <a:cs typeface="Arial" pitchFamily="34" charset="0"/>
              </a:rPr>
              <a:t>Positionning</a:t>
            </a:r>
            <a:r>
              <a:rPr lang="en-US" sz="2400" b="1" i="1" dirty="0" smtClean="0">
                <a:latin typeface="Helvetica-Oblique"/>
                <a:ea typeface="Times New Roman" pitchFamily="18" charset="0"/>
                <a:cs typeface="Arial" pitchFamily="34" charset="0"/>
              </a:rPr>
              <a:t> System</a:t>
            </a:r>
            <a:r>
              <a:rPr lang="en-US" sz="2400" b="1" i="1" dirty="0" smtClean="0">
                <a:latin typeface="Helvetica-Oblique"/>
                <a:ea typeface="Times New Roman" pitchFamily="18" charset="0"/>
                <a:cs typeface="Arial" pitchFamily="34" charset="0"/>
              </a:rPr>
              <a:t>)</a:t>
            </a:r>
            <a:r>
              <a:rPr lang="pt-PT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pt-PT" sz="24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algn="ctr"/>
            <a:r>
              <a:rPr lang="pt-PT" dirty="0" smtClean="0"/>
              <a:t>Rumos da Rosa-dos-Ventos</a:t>
            </a:r>
            <a:endParaRPr lang="pt-PT" dirty="0"/>
          </a:p>
        </p:txBody>
      </p:sp>
      <p:pic>
        <p:nvPicPr>
          <p:cNvPr id="4" name="Marcador de Posição de Conteúdo 3" descr="https://sites.google.com/a/agvv.edu.pt/geo-dinamica/_/rsrc/1290418144336/conteudos-temas/7o-ano/localizacao-relativa/rosaventos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914400"/>
            <a:ext cx="7848599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457200" y="533400"/>
            <a:ext cx="8458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pt-PT" sz="24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PT" sz="24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Orientação pelo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Sol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t-PT" sz="2400" b="1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t-PT" sz="2400" b="1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t-PT" sz="24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t-PT" sz="24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t-PT" sz="24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2400" dirty="0" smtClean="0">
                <a:solidFill>
                  <a:prstClr val="white"/>
                </a:solidFill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lang="pt-PT" sz="24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m 8" descr="https://sites.google.com/a/agvv.edu.pt/geo-dinamica/_/rsrc/1290610339056/conteudos-temas/7o-ano/localizacao-relativa/a-processos-de-orientacao/7orientacao.jpg">
            <a:hlinkClick r:id="rId2"/>
          </p:cNvPr>
          <p:cNvPicPr/>
          <p:nvPr/>
        </p:nvPicPr>
        <p:blipFill>
          <a:blip r:embed="rId3" cstate="print"/>
          <a:srcRect t="14286"/>
          <a:stretch>
            <a:fillRect/>
          </a:stretch>
        </p:blipFill>
        <p:spPr bwMode="auto">
          <a:xfrm>
            <a:off x="381000" y="1066800"/>
            <a:ext cx="8077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ângulo 9"/>
          <p:cNvSpPr/>
          <p:nvPr/>
        </p:nvSpPr>
        <p:spPr>
          <a:xfrm>
            <a:off x="381000" y="4419601"/>
            <a:ext cx="80772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Através da observação do movimento diurno aparente do Sol, podemos identificar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três pontos cardeais: </a:t>
            </a:r>
            <a:endParaRPr lang="pt-PT" sz="1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    - Ao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nascer, o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Sol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indica-nos o ponto cardeal ESTE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(nascente, levante, oriente ou leste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);</a:t>
            </a:r>
            <a:endParaRPr lang="pt-PT" sz="1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   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Ao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meio-dia,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no hemisfério 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norte, o Sol indica-nos o ponto cardeal SUL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pt-PT" sz="1400" b="1" dirty="0" err="1" smtClean="0">
                <a:latin typeface="Arial" pitchFamily="34" charset="0"/>
                <a:cs typeface="Arial" pitchFamily="34" charset="0"/>
              </a:rPr>
              <a:t>meridião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, austral, antártico ou meio-dia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). No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hemisfério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sul, ao meio-dia, o Sol indica-nos o ponto cardeal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NORTE (setentrião, boreal, ártico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);</a:t>
            </a:r>
            <a:endParaRPr lang="pt-PT" sz="1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    - Ao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pôr-se, o Sol indica-nos o ponto cardeal OESTE 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(poente, ocaso ou ocidente</a:t>
            </a:r>
            <a:r>
              <a:rPr lang="pt-PT" sz="1400" b="1" dirty="0" smtClean="0">
                <a:latin typeface="Arial" pitchFamily="34" charset="0"/>
                <a:cs typeface="Arial" pitchFamily="34" charset="0"/>
              </a:rPr>
              <a:t>). </a:t>
            </a:r>
            <a:endParaRPr lang="pt-PT" sz="14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5"/>
          <p:cNvSpPr/>
          <p:nvPr/>
        </p:nvSpPr>
        <p:spPr>
          <a:xfrm>
            <a:off x="304800" y="4038601"/>
            <a:ext cx="85344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 smtClean="0"/>
              <a:t> </a:t>
            </a:r>
            <a:endParaRPr lang="pt-PT" dirty="0"/>
          </a:p>
        </p:txBody>
      </p:sp>
      <p:sp>
        <p:nvSpPr>
          <p:cNvPr id="7" name="Rectângulo 6"/>
          <p:cNvSpPr/>
          <p:nvPr/>
        </p:nvSpPr>
        <p:spPr>
          <a:xfrm>
            <a:off x="457200" y="5334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pt-PT" sz="24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PT" sz="24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Orientação pelo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Sol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</p:txBody>
      </p:sp>
      <p:pic>
        <p:nvPicPr>
          <p:cNvPr id="8" name="Imagem 7" descr="http://www.oocities.org/escotismo/tec_esc/bus/pelo_so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352800"/>
            <a:ext cx="7772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ângulo 8"/>
          <p:cNvSpPr/>
          <p:nvPr/>
        </p:nvSpPr>
        <p:spPr>
          <a:xfrm>
            <a:off x="228600" y="1066800"/>
            <a:ext cx="8458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Com estes </a:t>
            </a:r>
            <a:r>
              <a:rPr lang="pt-PT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conhecimentos, ao nascer do Sol, </a:t>
            </a:r>
            <a:r>
              <a:rPr lang="pt-PT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podemo-nos orientar da seguinte forma:</a:t>
            </a:r>
            <a:endParaRPr lang="pt-PT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PT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estendemos o braço direito para o lado em que o Sol nasce, isto é, para o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nascente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 ou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Leste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pt-PT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estendemos o braço esquerdo para o lado em que o Sol desaparece, isto é, para o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poente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 ou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Oeste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pt-PT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à nossa frente fica o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Norte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pt-PT" dirty="0" smtClean="0">
                <a:latin typeface="Arial" pitchFamily="34" charset="0"/>
                <a:cs typeface="Arial" pitchFamily="34" charset="0"/>
              </a:rPr>
              <a:t>•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às nossas costas fica o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Sul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.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Figura 40kb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447800"/>
            <a:ext cx="6781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ângulo 4"/>
          <p:cNvSpPr/>
          <p:nvPr/>
        </p:nvSpPr>
        <p:spPr>
          <a:xfrm>
            <a:off x="838200" y="1524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400" b="1" dirty="0" smtClean="0">
                <a:latin typeface="Arial" pitchFamily="34" charset="0"/>
                <a:cs typeface="Arial" pitchFamily="34" charset="0"/>
              </a:rPr>
              <a:t>Determinação dos pontos cardeais pelo </a:t>
            </a:r>
            <a:r>
              <a:rPr lang="pt-PT" sz="2400" b="1" dirty="0" smtClean="0">
                <a:latin typeface="Arial" pitchFamily="34" charset="0"/>
                <a:cs typeface="Arial" pitchFamily="34" charset="0"/>
              </a:rPr>
              <a:t>Gnómon</a:t>
            </a:r>
            <a:endParaRPr lang="pt-PT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81000" y="768860"/>
            <a:ext cx="8471123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kumimoji="0" lang="pt-PT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pt-PT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Apenas nos dias 21 de Março (equinócio de Março) e 22 ou 23 de Setembro (equinócio de Setembro) o Sol nasce exatamente a este e põe-se precisamente a oeste. </a:t>
            </a: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Além disso, e</a:t>
            </a:r>
            <a:r>
              <a:rPr kumimoji="0" lang="pt-PT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ste processo de orientação apenas pode ser utilizado durante o dia e</a:t>
            </a:r>
            <a:r>
              <a:rPr kumimoji="0" lang="pt-PT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pt-PT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 sua correta utilização pode</a:t>
            </a:r>
            <a:r>
              <a:rPr kumimoji="0" lang="pt-PT" sz="2400" b="0" i="0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PT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depender </a:t>
            </a:r>
            <a:r>
              <a:rPr lang="pt-PT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das condições atmosféricas. Por exemplo, num dia chuvoso e muito nublado podemos ter alguma dificuldade </a:t>
            </a:r>
            <a:r>
              <a:rPr lang="pt-PT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em ver o Sol e, consequentemente, em </a:t>
            </a:r>
            <a:r>
              <a:rPr lang="pt-PT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identificar os pontos </a:t>
            </a:r>
            <a:r>
              <a:rPr lang="pt-PT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cardeais.</a:t>
            </a:r>
            <a:endParaRPr kumimoji="0" lang="pt-P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228600" y="76200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PT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Desvantagens da orientação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pelo Sol:</a:t>
            </a:r>
          </a:p>
        </p:txBody>
      </p:sp>
      <p:pic>
        <p:nvPicPr>
          <p:cNvPr id="6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152400" y="228600"/>
            <a:ext cx="8763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pt-PT" sz="24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Orientação p</a:t>
            </a:r>
            <a:r>
              <a:rPr lang="pt-PT" sz="2400" b="1" dirty="0" smtClean="0">
                <a:latin typeface="Arial" pitchFamily="34" charset="0"/>
                <a:cs typeface="Arial" pitchFamily="34" charset="0"/>
              </a:rPr>
              <a:t>ela </a:t>
            </a:r>
            <a:r>
              <a:rPr lang="pt-PT" sz="2400" b="1" dirty="0" smtClean="0">
                <a:latin typeface="Arial" pitchFamily="34" charset="0"/>
                <a:cs typeface="Arial" pitchFamily="34" charset="0"/>
              </a:rPr>
              <a:t>Estrela Polar:</a:t>
            </a:r>
            <a:endParaRPr lang="pt-PT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PT" sz="2400" dirty="0" smtClean="0"/>
              <a:t> </a:t>
            </a: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endParaRPr lang="pt-PT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PT" sz="2000" dirty="0" smtClean="0">
                <a:latin typeface="Arial" pitchFamily="34" charset="0"/>
                <a:cs typeface="Arial" pitchFamily="34" charset="0"/>
              </a:rPr>
              <a:t>Identificamos </a:t>
            </a:r>
            <a:r>
              <a:rPr lang="pt-PT" sz="2000" dirty="0" smtClean="0">
                <a:latin typeface="Arial" pitchFamily="34" charset="0"/>
                <a:cs typeface="Arial" pitchFamily="34" charset="0"/>
              </a:rPr>
              <a:t>a Estrela Polar na cauda de uma constelação apenas visível no Hemisfério Norte - a URSA MENOR. Este estrela indica-nos o ponto cardeal NORTE (</a:t>
            </a:r>
            <a:r>
              <a:rPr lang="pt-PT" sz="2000" dirty="0" smtClean="0">
                <a:latin typeface="Arial" pitchFamily="34" charset="0"/>
                <a:cs typeface="Arial" pitchFamily="34" charset="0"/>
              </a:rPr>
              <a:t>setentrião, boreal ou ártico).</a:t>
            </a:r>
            <a:r>
              <a:rPr lang="pt-PT" sz="2000" dirty="0" smtClean="0">
                <a:latin typeface="Arial" pitchFamily="34" charset="0"/>
                <a:cs typeface="Arial" pitchFamily="34" charset="0"/>
              </a:rPr>
              <a:t>  Este é obviamente um processo que apenas pode ser utilizado durante a noite.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t-PT" sz="2000" b="1" dirty="0" smtClean="0">
              <a:solidFill>
                <a:prstClr val="white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6" name="Imagem 5" descr="http://www.cienciaviva.pt/equinocio/lat_long/img/cap3_img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762000"/>
            <a:ext cx="4800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457200" y="838200"/>
            <a:ext cx="76418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pt-PT" sz="24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Desvantagens da orientação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pt-PT" sz="2400" b="1" dirty="0" smtClean="0">
                <a:latin typeface="Arial" pitchFamily="34" charset="0"/>
                <a:cs typeface="Arial" pitchFamily="34" charset="0"/>
              </a:rPr>
              <a:t>ela Estrela Polar:</a:t>
            </a:r>
            <a:endParaRPr lang="pt-PT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33400" y="1507004"/>
            <a:ext cx="76962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Este processo de orientação apenas pode ser utilizado no hemisfério norte e durante a noite</a:t>
            </a:r>
            <a:r>
              <a:rPr lang="pt-PT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pt-PT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Além disso, a sua correta utilização pode depender das condições atmosféricas. Por exemplo, numa noite chuvosa e muito nublada não conseguimos identificar as constelações.</a:t>
            </a:r>
            <a:endParaRPr kumimoji="0" lang="pt-PT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8600" y="4954488"/>
            <a:ext cx="861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Existe ainda um processo de orientação que utiliza como referência a constelação </a:t>
            </a:r>
            <a:r>
              <a:rPr kumimoji="0" lang="pt-PT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Cruzeiro do Sul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indicando o ponto cardeal </a:t>
            </a:r>
            <a:r>
              <a:rPr kumimoji="0" lang="pt-P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SUL,</a:t>
            </a:r>
            <a:r>
              <a:rPr kumimoji="0" lang="pt-P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mas este apenas é visível no Hemisfério Sul. Este processo de orientação, tal como o anterior, só se pode utilizar de noite. </a:t>
            </a:r>
            <a:endParaRPr kumimoji="0" lang="pt-P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609600" y="533400"/>
            <a:ext cx="54809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Orientação </a:t>
            </a:r>
            <a:r>
              <a:rPr lang="pt-PT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pt-PT" sz="2400" b="1" dirty="0" smtClean="0">
                <a:latin typeface="Arial" pitchFamily="34" charset="0"/>
                <a:cs typeface="Arial" pitchFamily="34" charset="0"/>
              </a:rPr>
              <a:t>elo Cruzeiro do Sul:</a:t>
            </a:r>
            <a:endParaRPr lang="pt-PT" sz="24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m 5" descr="http://2.bp.blogspot.com/_taE-CTXOHPg/TI-qFS9_URI/AAAAAAAAAC0/Bu5--x_Nvng/s320/Orienta%C3%A7%C3%A3o+pelo+Cruzeiro+do+Sul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990600"/>
            <a:ext cx="3352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6" descr="http://www.observatorio.ufmg.br/crux0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990600"/>
            <a:ext cx="4953000" cy="4001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totalgifs.com terra gif gif terra01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8424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</TotalTime>
  <Words>351</Words>
  <Application>Microsoft Office PowerPoint</Application>
  <PresentationFormat>Apresentação no Ecrã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3" baseType="lpstr">
      <vt:lpstr>Fluxo</vt:lpstr>
      <vt:lpstr>Geografia</vt:lpstr>
      <vt:lpstr>Rumos da Rosa-dos-Ventos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</dc:title>
  <dc:creator>Cidalia</dc:creator>
  <cp:lastModifiedBy>Cidalia</cp:lastModifiedBy>
  <cp:revision>24</cp:revision>
  <dcterms:created xsi:type="dcterms:W3CDTF">2012-11-18T22:48:44Z</dcterms:created>
  <dcterms:modified xsi:type="dcterms:W3CDTF">2012-11-19T00:43:09Z</dcterms:modified>
</cp:coreProperties>
</file>