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57" r:id="rId6"/>
    <p:sldId id="258" r:id="rId7"/>
    <p:sldId id="259" r:id="rId8"/>
    <p:sldId id="260" r:id="rId9"/>
    <p:sldId id="285" r:id="rId10"/>
    <p:sldId id="286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16-10-2017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2564904"/>
            <a:ext cx="613469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6600" dirty="0" smtClean="0"/>
              <a:t>PROBABILIDADES</a:t>
            </a:r>
            <a:endParaRPr lang="pt-PT" sz="6600" dirty="0"/>
          </a:p>
        </p:txBody>
      </p:sp>
    </p:spTree>
    <p:extLst>
      <p:ext uri="{BB962C8B-B14F-4D97-AF65-F5344CB8AC3E}">
        <p14:creationId xmlns:p14="http://schemas.microsoft.com/office/powerpoint/2010/main" val="26723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08720"/>
            <a:ext cx="8280920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endParaRPr lang="pt-PT" dirty="0"/>
          </a:p>
          <a:p>
            <a:r>
              <a:rPr lang="pt-PT" dirty="0" smtClean="0"/>
              <a:t>Numa determinada universidade verificou-se que, de entre os 115 alunos do  primeiro ano  do curso de Matemática com três disciplinas:</a:t>
            </a:r>
          </a:p>
          <a:p>
            <a:r>
              <a:rPr lang="pt-PT" dirty="0"/>
              <a:t> </a:t>
            </a:r>
            <a:r>
              <a:rPr lang="pt-PT" dirty="0" smtClean="0"/>
              <a:t>57 foram aprovados a Cálculo;</a:t>
            </a:r>
          </a:p>
          <a:p>
            <a:r>
              <a:rPr lang="pt-PT" dirty="0" smtClean="0"/>
              <a:t>45 foram aprovados a Álgebra;</a:t>
            </a:r>
          </a:p>
          <a:p>
            <a:r>
              <a:rPr lang="pt-PT" dirty="0" smtClean="0"/>
              <a:t>87 foram aprovados a Estatística;</a:t>
            </a:r>
          </a:p>
          <a:p>
            <a:r>
              <a:rPr lang="pt-PT" dirty="0" smtClean="0"/>
              <a:t>28 foram aprovados a Cálculo e a Álgebra;</a:t>
            </a:r>
          </a:p>
          <a:p>
            <a:r>
              <a:rPr lang="pt-PT" dirty="0" smtClean="0"/>
              <a:t>35 foram aprovados a Cálculo e a Estatística;</a:t>
            </a:r>
          </a:p>
          <a:p>
            <a:r>
              <a:rPr lang="pt-PT" dirty="0" smtClean="0"/>
              <a:t>30 foram aprovados a Álgebra </a:t>
            </a:r>
            <a:r>
              <a:rPr lang="pt-PT" dirty="0"/>
              <a:t> </a:t>
            </a:r>
            <a:r>
              <a:rPr lang="pt-PT" dirty="0" smtClean="0"/>
              <a:t>e a Estatística;</a:t>
            </a:r>
          </a:p>
          <a:p>
            <a:r>
              <a:rPr lang="pt-PT" dirty="0" smtClean="0"/>
              <a:t>15 foram aprovados a Cálculo, Álgebra e a Estatística</a:t>
            </a:r>
          </a:p>
          <a:p>
            <a:endParaRPr lang="pt-PT" dirty="0"/>
          </a:p>
          <a:p>
            <a:r>
              <a:rPr lang="pt-PT" dirty="0" smtClean="0"/>
              <a:t>Determina a probabilidade de, escolhendo um aluno ao acaso, este:</a:t>
            </a:r>
          </a:p>
          <a:p>
            <a:endParaRPr lang="pt-PT" dirty="0"/>
          </a:p>
          <a:p>
            <a:pPr marL="342900" indent="-342900">
              <a:buAutoNum type="arabicPeriod"/>
            </a:pPr>
            <a:r>
              <a:rPr lang="pt-PT" dirty="0" smtClean="0"/>
              <a:t>Ter obtido aprovação apenas na disciplina de Álgebra;</a:t>
            </a:r>
          </a:p>
          <a:p>
            <a:pPr marL="342900" indent="-342900">
              <a:buAutoNum type="arabicPeriod"/>
            </a:pPr>
            <a:r>
              <a:rPr lang="pt-PT" dirty="0" smtClean="0"/>
              <a:t>Ter obtido aprovação apenas a uma disciplina;</a:t>
            </a:r>
          </a:p>
          <a:p>
            <a:pPr marL="342900" indent="-342900">
              <a:buAutoNum type="arabicPeriod"/>
            </a:pPr>
            <a:r>
              <a:rPr lang="pt-PT" dirty="0" smtClean="0"/>
              <a:t>Não ter obtido aprovação a nenhuma disciplina.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4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556792"/>
            <a:ext cx="131786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endParaRPr lang="pt-PT" dirty="0" smtClean="0"/>
          </a:p>
          <a:p>
            <a:r>
              <a:rPr lang="pt-PT" dirty="0" smtClean="0"/>
              <a:t>Manual</a:t>
            </a:r>
          </a:p>
          <a:p>
            <a:endParaRPr lang="pt-PT" dirty="0"/>
          </a:p>
          <a:p>
            <a:r>
              <a:rPr lang="pt-PT" dirty="0" smtClean="0"/>
              <a:t>Página 76, 2</a:t>
            </a:r>
          </a:p>
          <a:p>
            <a:r>
              <a:rPr lang="pt-PT" dirty="0" smtClean="0"/>
              <a:t>Página 77, 3</a:t>
            </a:r>
          </a:p>
          <a:p>
            <a:r>
              <a:rPr lang="pt-PT" dirty="0" smtClean="0"/>
              <a:t>Página 78, 4</a:t>
            </a:r>
          </a:p>
          <a:p>
            <a:r>
              <a:rPr lang="pt-PT" dirty="0" smtClean="0"/>
              <a:t>Página 79, 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27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659"/>
            <a:ext cx="7358270" cy="55516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04248" y="5517232"/>
            <a:ext cx="216024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endParaRPr lang="pt-PT" dirty="0"/>
          </a:p>
          <a:p>
            <a:r>
              <a:rPr lang="pt-PT" dirty="0" smtClean="0"/>
              <a:t>Manual, Página 80, 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57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764704"/>
            <a:ext cx="765587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sz="3200" dirty="0" smtClean="0"/>
              <a:t>PROPRIEDADES DA FUNÇÃO PROBABILIDADE</a:t>
            </a:r>
            <a:endParaRPr lang="pt-PT" sz="3200" dirty="0"/>
          </a:p>
        </p:txBody>
      </p:sp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4475"/>
            <a:ext cx="830758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991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50835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96752"/>
            <a:ext cx="8293139" cy="4464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644008" y="6021288"/>
                <a:ext cx="4273745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PT" sz="2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r>
                        <a:rPr lang="pt-PT" sz="2400" b="0" i="1" smtClean="0">
                          <a:latin typeface="Cambria Math"/>
                        </a:rPr>
                        <m:t>𝑃</m:t>
                      </m:r>
                      <m:r>
                        <a:rPr lang="pt-PT" sz="2400" b="0" i="1" smtClean="0">
                          <a:latin typeface="Cambria Math"/>
                        </a:rPr>
                        <m:t>(</m:t>
                      </m:r>
                      <m:r>
                        <a:rPr lang="pt-PT" sz="2400" b="0" i="1" smtClean="0">
                          <a:latin typeface="Cambria Math"/>
                        </a:rPr>
                        <m:t>𝐴</m:t>
                      </m:r>
                      <m:r>
                        <a:rPr lang="pt-PT" sz="24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pt-PT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pt-PT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021288"/>
                <a:ext cx="427374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5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2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95883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37118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844824"/>
            <a:ext cx="177311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endParaRPr lang="pt-PT" dirty="0"/>
          </a:p>
          <a:p>
            <a:r>
              <a:rPr lang="pt-PT" dirty="0" smtClean="0"/>
              <a:t>Manual</a:t>
            </a:r>
          </a:p>
          <a:p>
            <a:r>
              <a:rPr lang="pt-PT" dirty="0" smtClean="0"/>
              <a:t>Página 83, 7, 8, 9</a:t>
            </a:r>
          </a:p>
          <a:p>
            <a:r>
              <a:rPr lang="pt-PT" dirty="0" smtClean="0"/>
              <a:t>Página 84, 10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30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873586"/>
            <a:ext cx="8568952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Uma </a:t>
            </a:r>
            <a:r>
              <a:rPr lang="pt-PT" sz="2400" b="1" dirty="0" smtClean="0"/>
              <a:t>experiência</a:t>
            </a:r>
            <a:r>
              <a:rPr lang="pt-PT" dirty="0" smtClean="0"/>
              <a:t> é um processo que conduz a um resultado pertencente a um conjunto previamente fixado, designado por espaço amostral ou universo de resultados.</a:t>
            </a:r>
          </a:p>
          <a:p>
            <a:r>
              <a:rPr lang="pt-PT" dirty="0" smtClean="0"/>
              <a:t>Habitualmente, este conjunto representa-se por S, </a:t>
            </a:r>
            <a:r>
              <a:rPr lang="el-GR" dirty="0" smtClean="0"/>
              <a:t>Ω</a:t>
            </a:r>
            <a:r>
              <a:rPr lang="pt-PT" dirty="0" smtClean="0"/>
              <a:t> ou E </a:t>
            </a:r>
            <a:r>
              <a:rPr lang="pt-PT" dirty="0" err="1" smtClean="0"/>
              <a:t>e</a:t>
            </a:r>
            <a:r>
              <a:rPr lang="pt-PT" dirty="0" smtClean="0"/>
              <a:t> os seus elementos designam-se por casos possíveis.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2458555"/>
            <a:ext cx="85689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Uma </a:t>
            </a:r>
            <a:r>
              <a:rPr lang="pt-PT" sz="2400" b="1" dirty="0" smtClean="0"/>
              <a:t>experiência determinista</a:t>
            </a:r>
            <a:r>
              <a:rPr lang="pt-PT" dirty="0" smtClean="0"/>
              <a:t> é uma experiência com um único caso possível.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3209200"/>
            <a:ext cx="856895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Uma </a:t>
            </a:r>
            <a:r>
              <a:rPr lang="pt-PT" sz="2400" b="1" dirty="0" smtClean="0"/>
              <a:t>experiência aleatória</a:t>
            </a:r>
            <a:r>
              <a:rPr lang="pt-PT" dirty="0" smtClean="0"/>
              <a:t> é uma experiência com mais do que um caso possível, não sendo possível prever com exatidão o seu resultado, mesmo quando realizada nas mesmas condições.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4370958"/>
            <a:ext cx="856895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Exemplos:</a:t>
            </a:r>
          </a:p>
          <a:p>
            <a:r>
              <a:rPr lang="pt-PT" dirty="0" smtClean="0"/>
              <a:t>«Lançar uma moeda não viciada ao ar e anotar a face que fica voltada para cima»</a:t>
            </a:r>
          </a:p>
          <a:p>
            <a:r>
              <a:rPr lang="pt-PT" dirty="0" smtClean="0"/>
              <a:t>«Lançar uma moeda não viciada ao ar 20 vezes e anotar quantas vezes a face nacional fica voltada para cima»</a:t>
            </a:r>
          </a:p>
          <a:p>
            <a:r>
              <a:rPr lang="pt-PT" dirty="0" smtClean="0"/>
              <a:t>«Lançar um dado equilibrado e verificar a face que fica voltada para cima»</a:t>
            </a:r>
          </a:p>
          <a:p>
            <a:r>
              <a:rPr lang="pt-PT" dirty="0" smtClean="0"/>
              <a:t>«Lançar dois dados equilibrados, um preto e um branco, e verificar as faces que ficam voltadas para cima»</a:t>
            </a:r>
          </a:p>
          <a:p>
            <a:r>
              <a:rPr lang="pt-PT" dirty="0" smtClean="0"/>
              <a:t>«Lançar três moedas equilibradas ao ar e anotar as faces que ficam voltadas para cima»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37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497830" y="1633484"/>
                <a:ext cx="7716291" cy="428521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Dada uma probabilidade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e dois acontecimentos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≠0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</a:t>
                </a:r>
                <a:r>
                  <a:rPr lang="pt-PT" sz="2000" dirty="0" smtClean="0">
                    <a:latin typeface="Cambria Math" charset="0"/>
                  </a:rPr>
                  <a:t>designa-se por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probabilidade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𝑨</m:t>
                    </m:r>
                  </m:oMath>
                </a14:m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𝑩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ou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probabilidade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condicionada de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𝑨</m:t>
                    </m:r>
                  </m:oMath>
                </a14:m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𝑩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ou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probabilidade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de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ocorrer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𝑨</m:t>
                    </m:r>
                  </m:oMath>
                </a14:m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sabendo que ocorreu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𝑩</m:t>
                    </m:r>
                    <m:r>
                      <a:rPr lang="pt-PT" sz="2000" b="0" i="0" smtClean="0">
                        <a:solidFill>
                          <a:srgbClr val="00B0F0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pt-PT" sz="2000" dirty="0" smtClean="0">
                    <a:latin typeface="Cambria Math" charset="0"/>
                  </a:rPr>
                  <a:t> </a:t>
                </a:r>
                <a:r>
                  <a:rPr lang="pt-PT" sz="2000" dirty="0">
                    <a:latin typeface="Cambria Math" charset="0"/>
                  </a:rPr>
                  <a:t>e representa-se por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𝑷</m:t>
                    </m:r>
                    <m:d>
                      <m:dPr>
                        <m:ctrlPr>
                          <a:rPr lang="pt-PT" sz="2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b="1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  <m:e>
                        <m:r>
                          <a:rPr lang="pt-PT" sz="2000" b="1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𝑩</m:t>
                        </m:r>
                      </m:e>
                    </m:d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o número </a:t>
                </a:r>
                <a:r>
                  <a:rPr lang="pt-PT" sz="2000" dirty="0" smtClean="0">
                    <a:latin typeface="Cambria Math" charset="0"/>
                  </a:rPr>
                  <a:t>real:</a:t>
                </a:r>
              </a:p>
              <a:p>
                <a:pPr>
                  <a:lnSpc>
                    <a:spcPct val="150000"/>
                  </a:lnSpc>
                </a:pPr>
                <a:endParaRPr lang="pt-PT" sz="2000" dirty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𝑩</m:t>
                          </m:r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b="1" i="1">
                              <a:latin typeface="Cambria Math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𝑨</m:t>
                              </m:r>
                              <m:r>
                                <a:rPr lang="pt-PT" sz="2000" b="1" i="1">
                                  <a:latin typeface="Cambria Math" charset="0"/>
                                </a:rPr>
                                <m:t>∩</m:t>
                              </m:r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</m:d>
                        </m:num>
                        <m:den>
                          <m:r>
                            <a:rPr lang="pt-PT" sz="2000" b="1" i="1">
                              <a:latin typeface="Cambria Math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000" b="1" dirty="0" smtClean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:endParaRPr lang="pt-PT" sz="2000" b="1" dirty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:endParaRPr lang="pt-PT" sz="2000" b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0" y="1633484"/>
                <a:ext cx="7716291" cy="4285212"/>
              </a:xfrm>
              <a:prstGeom prst="rect">
                <a:avLst/>
              </a:prstGeom>
              <a:blipFill rotWithShape="1">
                <a:blip r:embed="rId2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 txBox="1">
            <a:spLocks/>
          </p:cNvSpPr>
          <p:nvPr/>
        </p:nvSpPr>
        <p:spPr>
          <a:xfrm>
            <a:off x="395536" y="42587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Cambria Math" charset="0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latin typeface="Cambria"/>
                <a:cs typeface="Cambria"/>
              </a:rPr>
              <a:t>Definição de probabilidade condicionada</a:t>
            </a:r>
          </a:p>
        </p:txBody>
      </p:sp>
    </p:spTree>
    <p:extLst>
      <p:ext uri="{BB962C8B-B14F-4D97-AF65-F5344CB8AC3E}">
        <p14:creationId xmlns:p14="http://schemas.microsoft.com/office/powerpoint/2010/main" val="24379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96752"/>
            <a:ext cx="177952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endParaRPr lang="pt-PT" dirty="0"/>
          </a:p>
          <a:p>
            <a:r>
              <a:rPr lang="pt-PT" dirty="0" smtClean="0"/>
              <a:t>Manual</a:t>
            </a:r>
          </a:p>
          <a:p>
            <a:endParaRPr lang="pt-PT" dirty="0"/>
          </a:p>
          <a:p>
            <a:r>
              <a:rPr lang="pt-PT" dirty="0" smtClean="0"/>
              <a:t>Página 87, 11, 12</a:t>
            </a:r>
          </a:p>
          <a:p>
            <a:endParaRPr lang="pt-PT" dirty="0"/>
          </a:p>
          <a:p>
            <a:r>
              <a:rPr lang="pt-PT" dirty="0" smtClean="0"/>
              <a:t>Página 88, 13</a:t>
            </a:r>
          </a:p>
          <a:p>
            <a:endParaRPr lang="pt-PT" dirty="0"/>
          </a:p>
          <a:p>
            <a:r>
              <a:rPr lang="pt-PT" dirty="0" smtClean="0"/>
              <a:t>Página 89, 14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69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675665"/>
            <a:ext cx="8598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Probabilidade da interseção de dois acontecimentos A e B</a:t>
            </a:r>
            <a:endParaRPr lang="pt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615008" y="1547664"/>
                <a:ext cx="791743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Dada uma experiência aleatória de espaço </a:t>
                </a:r>
                <a:r>
                  <a:rPr lang="pt-PT" sz="2000" dirty="0">
                    <a:latin typeface="Cambria Math" charset="0"/>
                  </a:rPr>
                  <a:t>amostral finito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e dois </a:t>
                </a:r>
                <a:r>
                  <a:rPr lang="pt-PT" sz="2000" dirty="0" smtClean="0">
                    <a:latin typeface="Cambria Math" charset="0"/>
                  </a:rPr>
                  <a:t>acontecimentos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⊂</m:t>
                    </m:r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</a:t>
                </a:r>
                <a:r>
                  <a:rPr lang="pt-PT" sz="2000" dirty="0" smtClean="0">
                    <a:latin typeface="Cambria Math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⊂</m:t>
                    </m:r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pt-PT" sz="2000" b="0" i="1" smtClean="0">
                        <a:latin typeface="Cambria Math"/>
                      </a:rPr>
                      <m:t>&gt;</m:t>
                    </m:r>
                    <m:r>
                      <a:rPr lang="pt-PT" sz="2000" i="1">
                        <a:latin typeface="Cambria Math" charset="0"/>
                      </a:rPr>
                      <m:t>0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</a:t>
                </a:r>
                <a:r>
                  <a:rPr lang="pt-PT" sz="2000" dirty="0" smtClean="0">
                    <a:latin typeface="Cambria Math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pt-PT" sz="2000" b="0" i="1" smtClean="0">
                        <a:latin typeface="Cambria Math"/>
                      </a:rPr>
                      <m:t>&gt;</m:t>
                    </m:r>
                    <m:r>
                      <a:rPr lang="pt-PT" sz="2000" i="1">
                        <a:latin typeface="Cambria Math" charset="0"/>
                      </a:rPr>
                      <m:t>0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tem-se:</a:t>
                </a:r>
              </a:p>
              <a:p>
                <a:pPr>
                  <a:lnSpc>
                    <a:spcPct val="150000"/>
                  </a:lnSpc>
                </a:pPr>
                <a:endParaRPr lang="pt-PT" sz="2000" b="1" i="1" dirty="0" smtClean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  <m:r>
                            <a:rPr lang="pt-PT" sz="2000" b="1" i="1">
                              <a:latin typeface="Cambria Math" charset="0"/>
                            </a:rPr>
                            <m:t>∩</m:t>
                          </m:r>
                          <m:r>
                            <a:rPr lang="pt-PT" sz="2000" b="1" i="1">
                              <a:latin typeface="Cambria Math" charset="0"/>
                            </a:rPr>
                            <m:t>𝑩</m:t>
                          </m:r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=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 smtClean="0">
                          <a:latin typeface="Cambria Math" charset="0"/>
                        </a:rPr>
                        <m:t> </m:t>
                      </m:r>
                      <m:r>
                        <a:rPr lang="pt-PT" sz="2000" b="1" i="1">
                          <a:latin typeface="Cambria Math" charset="0"/>
                        </a:rPr>
                        <m:t>×</m:t>
                      </m:r>
                      <m:r>
                        <a:rPr lang="pt-PT" sz="2000" b="1" i="1" smtClean="0">
                          <a:latin typeface="Cambria Math" charset="0"/>
                        </a:rPr>
                        <m:t> 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𝑩</m:t>
                          </m:r>
                        </m:e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000" b="1" dirty="0" smtClean="0">
                  <a:latin typeface="Cambria Math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PT" sz="2000" dirty="0">
                    <a:latin typeface="Cambria Math" charset="0"/>
                  </a:rPr>
                  <a:t>e</a:t>
                </a:r>
                <a:endParaRPr lang="pt-PT" sz="2000" dirty="0" smtClean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  <m:r>
                            <a:rPr lang="pt-PT" sz="2000" b="1" i="1">
                              <a:latin typeface="Cambria Math" charset="0"/>
                            </a:rPr>
                            <m:t>∩</m:t>
                          </m:r>
                          <m:r>
                            <a:rPr lang="pt-PT" sz="2000" b="1" i="1">
                              <a:latin typeface="Cambria Math" charset="0"/>
                            </a:rPr>
                            <m:t>𝑩</m:t>
                          </m:r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=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𝑩</m:t>
                          </m:r>
                        </m:e>
                      </m:d>
                      <m:r>
                        <a:rPr lang="pt-PT" sz="2000" b="1" i="1" smtClean="0">
                          <a:latin typeface="Cambria Math" charset="0"/>
                        </a:rPr>
                        <m:t> </m:t>
                      </m:r>
                      <m:r>
                        <a:rPr lang="pt-PT" sz="2000" b="1" i="1">
                          <a:latin typeface="Cambria Math" charset="0"/>
                        </a:rPr>
                        <m:t>×</m:t>
                      </m:r>
                      <m:r>
                        <a:rPr lang="pt-PT" sz="2000" b="1" i="1" smtClean="0">
                          <a:latin typeface="Cambria Math" charset="0"/>
                        </a:rPr>
                        <m:t> 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sz="2000" b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8" y="1547664"/>
                <a:ext cx="791743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2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475656" y="513802"/>
            <a:ext cx="5077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 smtClean="0">
                <a:solidFill>
                  <a:srgbClr val="00B0F0"/>
                </a:solidFill>
                <a:latin typeface="Cambria Math" charset="0"/>
              </a:rPr>
              <a:t>1 – Diagrama de árvore de probabilidades</a:t>
            </a: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52447"/>
            <a:ext cx="70567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123728" y="791989"/>
            <a:ext cx="410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00B0F0"/>
                </a:solidFill>
                <a:latin typeface="Cambria Math" charset="0"/>
              </a:rPr>
              <a:t>2</a:t>
            </a:r>
            <a:r>
              <a:rPr lang="pt-PT" sz="2000" b="1" dirty="0" smtClean="0">
                <a:solidFill>
                  <a:srgbClr val="00B0F0"/>
                </a:solidFill>
                <a:latin typeface="Cambria Math" charset="0"/>
              </a:rPr>
              <a:t> – Tabela de contingência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780638"/>
                  </p:ext>
                </p:extLst>
              </p:nvPr>
            </p:nvGraphicFramePr>
            <p:xfrm>
              <a:off x="1547664" y="1772816"/>
              <a:ext cx="6120679" cy="38164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5534"/>
                    <a:gridCol w="1818798"/>
                    <a:gridCol w="1818798"/>
                    <a:gridCol w="1237549"/>
                  </a:tblGrid>
                  <a:tr h="8137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000" b="0" i="0" dirty="0">
                              <a:effectLst/>
                              <a:latin typeface="Cambria Math" charset="0"/>
                            </a:rPr>
                            <a:t> </a:t>
                          </a:r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</a:tr>
                  <a:tr h="11066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∩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∩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</a:tr>
                  <a:tr h="108227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 smtClean="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 smtClean="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PT" sz="20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 b="0" i="1" smtClean="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∩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∩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</a:tr>
                  <a:tr h="81373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PT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>
                                        <a:effectLst/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>
                                    <a:effectLst/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780638"/>
                  </p:ext>
                </p:extLst>
              </p:nvPr>
            </p:nvGraphicFramePr>
            <p:xfrm>
              <a:off x="1547664" y="1772816"/>
              <a:ext cx="6120679" cy="38164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5534"/>
                    <a:gridCol w="1818798"/>
                    <a:gridCol w="1818798"/>
                    <a:gridCol w="1237549"/>
                  </a:tblGrid>
                  <a:tr h="8137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000" b="0" i="0" dirty="0">
                              <a:effectLst/>
                              <a:latin typeface="Cambria Math" charset="0"/>
                            </a:rPr>
                            <a:t> </a:t>
                          </a:r>
                          <a:endParaRPr lang="pt-PT" sz="2000" b="0" i="0" dirty="0"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alpha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8562" t="-752" r="-167559" b="-370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128" t="-752" r="-68121" b="-370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5074" t="-752" b="-370677"/>
                          </a:stretch>
                        </a:blipFill>
                      </a:tcPr>
                    </a:tc>
                  </a:tr>
                  <a:tr h="110668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0" t="-73626" r="-392157" b="-170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8562" t="-73626" r="-167559" b="-170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128" t="-73626" r="-68121" b="-170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5074" t="-73626" b="-170879"/>
                          </a:stretch>
                        </a:blipFill>
                      </a:tcPr>
                    </a:tc>
                  </a:tr>
                  <a:tr h="108227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0" t="-177528" r="-392157" b="-74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8562" t="-177528" r="-167559" b="-74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128" t="-177528" r="-68121" b="-74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5074" t="-177528" b="-74719"/>
                          </a:stretch>
                        </a:blipFill>
                      </a:tcPr>
                    </a:tc>
                  </a:tr>
                  <a:tr h="813737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0" t="-371429" r="-392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8562" t="-371429" r="-167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128" t="-371429" r="-68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5074" t="-37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3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556792"/>
            <a:ext cx="1779526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endParaRPr lang="pt-PT" dirty="0"/>
          </a:p>
          <a:p>
            <a:r>
              <a:rPr lang="pt-PT" dirty="0" smtClean="0"/>
              <a:t>Manual</a:t>
            </a:r>
          </a:p>
          <a:p>
            <a:endParaRPr lang="pt-PT" dirty="0"/>
          </a:p>
          <a:p>
            <a:r>
              <a:rPr lang="pt-PT" dirty="0" smtClean="0"/>
              <a:t>Página 90, 15</a:t>
            </a:r>
          </a:p>
          <a:p>
            <a:endParaRPr lang="pt-PT" dirty="0"/>
          </a:p>
          <a:p>
            <a:r>
              <a:rPr lang="pt-PT" dirty="0" smtClean="0"/>
              <a:t>Página 91, 16</a:t>
            </a:r>
          </a:p>
          <a:p>
            <a:endParaRPr lang="pt-PT" dirty="0"/>
          </a:p>
          <a:p>
            <a:r>
              <a:rPr lang="pt-PT" dirty="0" smtClean="0"/>
              <a:t>Página 92, 17, 18</a:t>
            </a:r>
          </a:p>
        </p:txBody>
      </p:sp>
    </p:spTree>
    <p:extLst>
      <p:ext uri="{BB962C8B-B14F-4D97-AF65-F5344CB8AC3E}">
        <p14:creationId xmlns:p14="http://schemas.microsoft.com/office/powerpoint/2010/main" val="23162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18894"/>
            <a:ext cx="8161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ACONTECIMENTOS INDEPENDENTES – TEMA FACULTATIVO</a:t>
            </a:r>
            <a:endParaRPr lang="pt-PT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5" y="1700808"/>
            <a:ext cx="7823573" cy="28803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99592" y="4941168"/>
            <a:ext cx="177952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r>
              <a:rPr lang="pt-PT" dirty="0" smtClean="0"/>
              <a:t>Manual</a:t>
            </a:r>
          </a:p>
          <a:p>
            <a:r>
              <a:rPr lang="pt-PT" dirty="0" smtClean="0"/>
              <a:t>Página 94, 19</a:t>
            </a:r>
          </a:p>
          <a:p>
            <a:r>
              <a:rPr lang="pt-PT" dirty="0" smtClean="0"/>
              <a:t>Página 95, 20, 21</a:t>
            </a:r>
          </a:p>
          <a:p>
            <a:r>
              <a:rPr lang="pt-PT" dirty="0" smtClean="0"/>
              <a:t>Página 96, 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ângulo 5"/>
              <p:cNvSpPr/>
              <p:nvPr/>
            </p:nvSpPr>
            <p:spPr>
              <a:xfrm>
                <a:off x="323528" y="1315077"/>
                <a:ext cx="8400681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Dado um conjunto finito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 smtClean="0">
                    <a:latin typeface="Cambria Math" charset="0"/>
                  </a:rPr>
                  <a:t>, uma </a:t>
                </a:r>
                <a:r>
                  <a:rPr lang="pt-PT" sz="2000" dirty="0" smtClean="0">
                    <a:latin typeface="Cambria Math" charset="0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no </a:t>
                </a:r>
                <a:r>
                  <a:rPr lang="pt-PT" sz="2000" dirty="0" smtClean="0">
                    <a:latin typeface="Cambria Math" charset="0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𝒫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sz="2000" dirty="0">
                    <a:latin typeface="Cambria Math" charset="0"/>
                  </a:rPr>
                  <a:t>,</a:t>
                </a:r>
                <a:r>
                  <a:rPr lang="pt-PT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 </m:t>
                    </m:r>
                    <m:r>
                      <a:rPr lang="pt-PT" sz="2000" i="1">
                        <a:latin typeface="Cambria Math" charset="0"/>
                      </a:rPr>
                      <m:t>𝑟</m:t>
                    </m:r>
                    <m:r>
                      <a:rPr lang="pt-PT" sz="2000" i="1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 i="0" spc="-100">
                        <a:latin typeface="Cambria Math" charset="0"/>
                      </a:rPr>
                      <m:t>IN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 e uma partição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pt-PT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pt-PT" sz="20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pt-PT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pt-PT" sz="20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pt-P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pt-PT" sz="2000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pt-PT" sz="2000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</a:t>
                </a:r>
                <a:r>
                  <a:rPr lang="pt-PT" sz="2000" dirty="0" smtClean="0">
                    <a:latin typeface="Cambria Math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 smtClean="0">
                    <a:latin typeface="Cambria Math" charset="0"/>
                  </a:rPr>
                  <a:t> constituída </a:t>
                </a:r>
                <a:r>
                  <a:rPr lang="pt-PT" sz="2000" dirty="0">
                    <a:latin typeface="Cambria Math" charset="0"/>
                  </a:rPr>
                  <a:t>por acontecimentos de probabilidade não nula, tem-se </a:t>
                </a:r>
                <a:r>
                  <a:rPr lang="pt-PT" sz="2000" dirty="0" smtClean="0">
                    <a:latin typeface="Cambria Math" charset="0"/>
                  </a:rPr>
                  <a:t>que, </a:t>
                </a:r>
                <a:r>
                  <a:rPr lang="pt-PT" sz="2000" dirty="0">
                    <a:latin typeface="Cambria Math" charset="0"/>
                  </a:rPr>
                  <a:t>para qualquer acontecimento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∈</m:t>
                    </m:r>
                    <m:r>
                      <a:rPr lang="pt-PT" sz="2000" i="1">
                        <a:latin typeface="Cambria Math" charset="0"/>
                      </a:rPr>
                      <m:t>𝒫</m:t>
                    </m:r>
                    <m:r>
                      <a:rPr lang="pt-PT" sz="2000" i="1">
                        <a:latin typeface="Cambria Math" charset="0"/>
                      </a:rPr>
                      <m:t>(</m:t>
                    </m:r>
                    <m:r>
                      <a:rPr lang="pt-PT" sz="2000" i="1">
                        <a:latin typeface="Cambria Math" charset="0"/>
                      </a:rPr>
                      <m:t>𝐸</m:t>
                    </m:r>
                    <m:r>
                      <a:rPr lang="pt-PT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=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pt-PT" sz="2000" b="1" i="1"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  <m:e>
                          <m:sSub>
                            <m:sSub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pt-PT" sz="2000" b="1" i="1"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+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pt-PT" sz="2000" b="1" i="1"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  <m:e>
                          <m:sSub>
                            <m:sSub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pt-PT" sz="2000" b="1" i="1"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+…+</m:t>
                      </m:r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pt-PT" sz="2000" b="1" i="1">
                                  <a:latin typeface="Cambria Math" charset="0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  <m:e>
                          <m:sSub>
                            <m:sSubPr>
                              <m:ctrlPr>
                                <a:rPr lang="pt-PT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pt-PT" sz="2000" b="1" i="1">
                                  <a:latin typeface="Cambria Math" charset="0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000" b="1" dirty="0">
                  <a:latin typeface="Cambria Math" charset="0"/>
                </a:endParaRPr>
              </a:p>
            </p:txBody>
          </p:sp>
        </mc:Choice>
        <mc:Fallback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5077"/>
                <a:ext cx="8400681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726" r="-7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 txBox="1">
            <a:spLocks/>
          </p:cNvSpPr>
          <p:nvPr/>
        </p:nvSpPr>
        <p:spPr>
          <a:xfrm>
            <a:off x="323528" y="40466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Cambria Math" charset="0"/>
                <a:ea typeface="+mj-ea"/>
                <a:cs typeface="+mj-cs"/>
              </a:defRPr>
            </a:lvl1pPr>
          </a:lstStyle>
          <a:p>
            <a:r>
              <a:rPr lang="pt-PT" sz="3200" b="1" dirty="0">
                <a:latin typeface="Cambria"/>
                <a:cs typeface="Cambria"/>
              </a:rPr>
              <a:t>Teorema da probabilidade </a:t>
            </a:r>
            <a:r>
              <a:rPr lang="pt-PT" sz="3200" b="1" dirty="0" smtClean="0">
                <a:latin typeface="Cambria"/>
                <a:cs typeface="Cambria"/>
              </a:rPr>
              <a:t>total – Tema Facultativo</a:t>
            </a:r>
            <a:endParaRPr lang="pt-PT" sz="3200" b="1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84" y="4003196"/>
            <a:ext cx="2774336" cy="266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700808"/>
            <a:ext cx="151216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endParaRPr lang="pt-PT" dirty="0"/>
          </a:p>
          <a:p>
            <a:r>
              <a:rPr lang="pt-PT" dirty="0" smtClean="0"/>
              <a:t>Manual</a:t>
            </a:r>
          </a:p>
          <a:p>
            <a:endParaRPr lang="pt-PT" dirty="0"/>
          </a:p>
          <a:p>
            <a:r>
              <a:rPr lang="pt-PT" dirty="0" smtClean="0"/>
              <a:t>Página 98, 23</a:t>
            </a:r>
          </a:p>
          <a:p>
            <a:endParaRPr lang="pt-PT" dirty="0"/>
          </a:p>
          <a:p>
            <a:r>
              <a:rPr lang="pt-PT" dirty="0" smtClean="0"/>
              <a:t>Página 99, 24</a:t>
            </a:r>
          </a:p>
        </p:txBody>
      </p:sp>
    </p:spTree>
    <p:extLst>
      <p:ext uri="{BB962C8B-B14F-4D97-AF65-F5344CB8AC3E}">
        <p14:creationId xmlns:p14="http://schemas.microsoft.com/office/powerpoint/2010/main" val="29581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03040"/>
            <a:ext cx="8280920" cy="49859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Cada um dos subconjuntos do espaço amostral de uma experiência aleatória designa-se por </a:t>
            </a:r>
            <a:r>
              <a:rPr lang="pt-PT" sz="2400" b="1" dirty="0" smtClean="0"/>
              <a:t>Acontecimento</a:t>
            </a:r>
            <a:r>
              <a:rPr lang="pt-PT" dirty="0" smtClean="0"/>
              <a:t>. Os elementos de um acontecimento  designam-se por casos favoráveis a esse acontecimento.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 conjunto vazio designa-se por </a:t>
            </a:r>
            <a:r>
              <a:rPr lang="pt-PT" sz="2400" b="1" dirty="0" smtClean="0"/>
              <a:t>Acontecimento Impossível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 espaço amostral designa-se por </a:t>
            </a:r>
            <a:r>
              <a:rPr lang="pt-PT" sz="2400" b="1" dirty="0" smtClean="0"/>
              <a:t>Acontecimento Certo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Se existir apenas um caso que lhe seja favorável, o acontecimento designa-se por </a:t>
            </a:r>
            <a:r>
              <a:rPr lang="pt-PT" sz="2400" b="1" dirty="0" smtClean="0"/>
              <a:t>Elementar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Se existir mais do que um caso que lhe seja favorável, o acontecimento designa-se por </a:t>
            </a:r>
            <a:r>
              <a:rPr lang="pt-PT" sz="2400" b="1" dirty="0" smtClean="0"/>
              <a:t>Composto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 facto de existir um paralelismo entre conjuntos e acontecimentos permite-nos efetuar operações com acontecimentos (interseção, reunião, complementar, …)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11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980728"/>
            <a:ext cx="8712968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endParaRPr lang="pt-PT" dirty="0"/>
          </a:p>
          <a:p>
            <a:r>
              <a:rPr lang="pt-PT" dirty="0" smtClean="0"/>
              <a:t>Considera a experiência aleatória que consiste em escolher, ao acaso, uma família com três filhos e anotar o género de cada um, considerando a ordem pela qual nasceram.</a:t>
            </a:r>
          </a:p>
          <a:p>
            <a:r>
              <a:rPr lang="pt-PT" dirty="0" smtClean="0"/>
              <a:t>Seja F: “o filho é do sexo feminino” e M:”o filho é do sexo masculino”</a:t>
            </a:r>
          </a:p>
          <a:p>
            <a:endParaRPr lang="pt-PT" dirty="0"/>
          </a:p>
          <a:p>
            <a:r>
              <a:rPr lang="pt-PT" dirty="0" smtClean="0"/>
              <a:t>1. Indica o espaço amostral</a:t>
            </a:r>
          </a:p>
          <a:p>
            <a:endParaRPr lang="pt-PT" dirty="0" smtClean="0"/>
          </a:p>
          <a:p>
            <a:r>
              <a:rPr lang="pt-PT" dirty="0" smtClean="0"/>
              <a:t>2. Dá um exemplo de um acontecimento:</a:t>
            </a:r>
          </a:p>
          <a:p>
            <a:pPr marL="342900" indent="-342900">
              <a:buAutoNum type="alphaLcParenR"/>
            </a:pPr>
            <a:r>
              <a:rPr lang="pt-PT" dirty="0" smtClean="0"/>
              <a:t>elementar; b) composto c) certo</a:t>
            </a:r>
          </a:p>
          <a:p>
            <a:endParaRPr lang="pt-PT" dirty="0" smtClean="0"/>
          </a:p>
          <a:p>
            <a:r>
              <a:rPr lang="pt-PT" dirty="0" smtClean="0"/>
              <a:t>3. Indica o subconjunto do espaço amostral associado a cada um acontecimentos seguintes: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“Ter exatamente um filho do sexo feminino”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“Ter pelo menos um filho do sexo feminino”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“Ter no máximo dois filhos do sexo feminino”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“Ter no mínimo dois filhos do sexo feminino”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“Não ter nenhum filho do sexo feminino” </a:t>
            </a:r>
          </a:p>
        </p:txBody>
      </p:sp>
    </p:spTree>
    <p:extLst>
      <p:ext uri="{BB962C8B-B14F-4D97-AF65-F5344CB8AC3E}">
        <p14:creationId xmlns:p14="http://schemas.microsoft.com/office/powerpoint/2010/main" val="38502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36647" y="560874"/>
            <a:ext cx="6431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/>
              <a:t>ESPAÇOS DE PROBABILIDADES</a:t>
            </a:r>
            <a:endParaRPr lang="pt-PT" sz="4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1061864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Cambria Math" charset="0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latin typeface="Cambria"/>
                <a:cs typeface="Cambria"/>
              </a:rPr>
              <a:t>Definição de 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ângulo 3"/>
              <p:cNvSpPr/>
              <p:nvPr/>
            </p:nvSpPr>
            <p:spPr>
              <a:xfrm>
                <a:off x="395536" y="2206019"/>
                <a:ext cx="828092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Dado um conjunto finito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</a:t>
                </a:r>
                <a:r>
                  <a:rPr lang="pt-PT" sz="2000" dirty="0" smtClean="0">
                    <a:latin typeface="Cambria Math" charset="0"/>
                  </a:rPr>
                  <a:t>define-se como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𝓟</m:t>
                    </m:r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(</m:t>
                    </m:r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𝑬</m:t>
                    </m:r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das partes de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𝑬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toda a função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de domínio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𝒫</m:t>
                    </m:r>
                    <m:r>
                      <a:rPr lang="pt-PT" sz="2000" i="1">
                        <a:latin typeface="Cambria Math" charset="0"/>
                      </a:rPr>
                      <m:t>(</m:t>
                    </m:r>
                    <m:r>
                      <a:rPr lang="pt-PT" sz="2000" i="1">
                        <a:latin typeface="Cambria Math" charset="0"/>
                      </a:rPr>
                      <m:t>𝐸</m:t>
                    </m:r>
                    <m:r>
                      <a:rPr lang="pt-PT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tal que:</a:t>
                </a: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∀</m:t>
                    </m:r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∈</m:t>
                    </m:r>
                    <m:r>
                      <a:rPr lang="pt-PT" sz="2000" i="1">
                        <a:latin typeface="Cambria Math" charset="0"/>
                      </a:rPr>
                      <m:t>𝒫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, </m:t>
                    </m:r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≥0</m:t>
                    </m:r>
                  </m:oMath>
                </a14:m>
                <a:endParaRPr lang="pt-PT" sz="2000" dirty="0">
                  <a:latin typeface="Cambria Math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=1</m:t>
                    </m:r>
                  </m:oMath>
                </a14:m>
                <a:endParaRPr lang="pt-PT" sz="2000" dirty="0">
                  <a:latin typeface="Cambria Math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∀</m:t>
                    </m:r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,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∈</m:t>
                    </m:r>
                    <m:r>
                      <a:rPr lang="pt-PT" sz="2000" i="1">
                        <a:latin typeface="Cambria Math" charset="0"/>
                      </a:rPr>
                      <m:t>𝒫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, </m:t>
                    </m:r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∩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=∅⇒</m:t>
                    </m:r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  <m:r>
                          <a:rPr lang="pt-PT" sz="2000" i="1">
                            <a:latin typeface="Cambria Math" charset="0"/>
                          </a:rPr>
                          <m:t>∪</m:t>
                        </m:r>
                        <m:r>
                          <a:rPr lang="pt-PT" sz="2000" i="1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=</m:t>
                    </m:r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+</m:t>
                    </m:r>
                    <m:r>
                      <a:rPr lang="pt-PT" sz="2000" i="1">
                        <a:latin typeface="Cambria Math" charset="0"/>
                      </a:rPr>
                      <m:t>𝑃</m:t>
                    </m:r>
                    <m:r>
                      <a:rPr lang="pt-PT" sz="2000" i="1">
                        <a:latin typeface="Cambria Math" charset="0"/>
                      </a:rPr>
                      <m:t>(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) </m:t>
                    </m:r>
                  </m:oMath>
                </a14:m>
                <a:endParaRPr lang="pt-PT" sz="2000" dirty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2000" dirty="0">
                    <a:latin typeface="Cambria Math" charset="0"/>
                  </a:rPr>
                  <a:t>Neste contexto o conjunto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designa-se </a:t>
                </a:r>
                <a:r>
                  <a:rPr lang="pt-PT" sz="2000" dirty="0" smtClean="0">
                    <a:latin typeface="Cambria Math" charset="0"/>
                  </a:rPr>
                  <a:t>por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espaço 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amostral</a:t>
                </a:r>
                <a:r>
                  <a:rPr lang="pt-PT" sz="2000" dirty="0">
                    <a:latin typeface="Cambria Math" charset="0"/>
                  </a:rPr>
                  <a:t> ou 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universo dos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resultados,</a:t>
                </a:r>
                <a:r>
                  <a:rPr lang="pt-PT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𝒫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</m:e>
                    </m:d>
                    <m:r>
                      <a:rPr lang="pt-PT" sz="20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000" b="0" i="0" smtClean="0">
                        <a:latin typeface="Cambria Math" charset="0"/>
                      </a:rPr>
                      <m:t>por</m:t>
                    </m:r>
                    <m:r>
                      <a:rPr lang="pt-PT" sz="20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espaço 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dos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acontecimentos,</a:t>
                </a:r>
                <a:r>
                  <a:rPr lang="pt-PT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pt-PT" sz="20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pt-PT" sz="2000" dirty="0" smtClean="0">
                    <a:latin typeface="Cambria Math" charset="0"/>
                  </a:rPr>
                  <a:t>por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probabilidade 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do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acontecimento </a:t>
                </a:r>
                <a:r>
                  <a:rPr lang="pt-PT" sz="2000" i="1" dirty="0" smtClean="0">
                    <a:solidFill>
                      <a:srgbClr val="00B0F0"/>
                    </a:solidFill>
                    <a:latin typeface="Cambria Math" charset="0"/>
                  </a:rPr>
                  <a:t>A</a:t>
                </a:r>
                <a:r>
                  <a:rPr lang="pt-PT" sz="2000" dirty="0" smtClean="0">
                    <a:latin typeface="Cambria Math" charset="0"/>
                  </a:rPr>
                  <a:t> , </a:t>
                </a:r>
                <a:r>
                  <a:rPr lang="pt-PT" sz="2000" dirty="0">
                    <a:latin typeface="Cambria Math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∈</m:t>
                    </m:r>
                    <m:r>
                      <a:rPr lang="pt-PT" sz="2000" i="1">
                        <a:latin typeface="Cambria Math" charset="0"/>
                      </a:rPr>
                      <m:t>𝒫</m:t>
                    </m:r>
                    <m:r>
                      <a:rPr lang="pt-PT" sz="2000" i="1">
                        <a:latin typeface="Cambria Math" charset="0"/>
                      </a:rPr>
                      <m:t>(</m:t>
                    </m:r>
                    <m:r>
                      <a:rPr lang="pt-PT" sz="2000" i="1">
                        <a:latin typeface="Cambria Math" charset="0"/>
                      </a:rPr>
                      <m:t>𝐸</m:t>
                    </m:r>
                    <m:r>
                      <a:rPr lang="pt-PT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</a:t>
                </a:r>
                <a:r>
                  <a:rPr lang="pt-PT" sz="2000" dirty="0" smtClean="0">
                    <a:latin typeface="Cambria Math" charset="0"/>
                  </a:rPr>
                  <a:t>e </a:t>
                </a:r>
                <a:r>
                  <a:rPr lang="pt-PT" sz="2000" dirty="0">
                    <a:latin typeface="Cambria Math" charset="0"/>
                  </a:rPr>
                  <a:t>o terno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  <m:r>
                          <a:rPr lang="pt-PT" sz="2000" i="1">
                            <a:latin typeface="Cambria Math" charset="0"/>
                          </a:rPr>
                          <m:t>, </m:t>
                        </m:r>
                        <m:r>
                          <a:rPr lang="pt-PT" sz="2000" i="1">
                            <a:latin typeface="Cambria Math" charset="0"/>
                          </a:rPr>
                          <m:t>𝒫</m:t>
                        </m:r>
                        <m:d>
                          <m:d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charset="0"/>
                              </a:rPr>
                              <m:t>𝐸</m:t>
                            </m:r>
                          </m:e>
                        </m:d>
                        <m:r>
                          <a:rPr lang="pt-PT" sz="2000" i="1">
                            <a:latin typeface="Cambria Math" charset="0"/>
                          </a:rPr>
                          <m:t>,</m:t>
                        </m:r>
                        <m:r>
                          <a:rPr lang="pt-PT" sz="2000" i="1">
                            <a:latin typeface="Cambria Math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pt-PT" sz="2000" dirty="0" smtClean="0">
                    <a:latin typeface="Cambria Math" charset="0"/>
                  </a:rPr>
                  <a:t> por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espaço </a:t>
                </a:r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de probabilidade</a:t>
                </a:r>
                <a:r>
                  <a:rPr lang="pt-PT" sz="2000" dirty="0">
                    <a:latin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06019"/>
                <a:ext cx="828092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810" r="-368" b="-1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1560" y="11663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Cambria Math" charset="0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latin typeface="Cambria"/>
                <a:cs typeface="Cambria"/>
              </a:rPr>
              <a:t>Linguagem de acontecimentos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395536" y="1225332"/>
                <a:ext cx="8568952" cy="4916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1900" dirty="0" smtClean="0">
                    <a:latin typeface="Cambria Math" charset="0"/>
                  </a:rPr>
                  <a:t>Dado um conjunto finito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e uma probabilidade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𝒫</m:t>
                    </m:r>
                    <m:r>
                      <a:rPr lang="pt-PT" sz="1900" i="1">
                        <a:latin typeface="Cambria Math" charset="0"/>
                      </a:rPr>
                      <m:t>(</m:t>
                    </m:r>
                    <m:r>
                      <a:rPr lang="pt-PT" sz="1900" i="1">
                        <a:latin typeface="Cambria Math" charset="0"/>
                      </a:rPr>
                      <m:t>𝐸</m:t>
                    </m:r>
                    <m:r>
                      <a:rPr lang="pt-PT" sz="19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900" dirty="0">
                    <a:latin typeface="Cambria Math" charset="0"/>
                  </a:rPr>
                  <a:t>dois acontecimentos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𝐴</m:t>
                    </m:r>
                    <m:r>
                      <a:rPr lang="pt-PT" sz="1900" i="1">
                        <a:latin typeface="Cambria Math" charset="0"/>
                      </a:rPr>
                      <m:t>, </m:t>
                    </m:r>
                    <m:r>
                      <a:rPr lang="pt-PT" sz="1900" i="1">
                        <a:latin typeface="Cambria Math" charset="0"/>
                      </a:rPr>
                      <m:t>𝐵</m:t>
                    </m:r>
                    <m:r>
                      <a:rPr lang="pt-PT" sz="1900" i="1">
                        <a:latin typeface="Cambria Math" charset="0"/>
                      </a:rPr>
                      <m:t>∈</m:t>
                    </m:r>
                    <m:r>
                      <a:rPr lang="pt-PT" sz="1900" i="1">
                        <a:latin typeface="Cambria Math" charset="0"/>
                      </a:rPr>
                      <m:t>𝒫</m:t>
                    </m:r>
                    <m:r>
                      <a:rPr lang="pt-PT" sz="1900" i="1">
                        <a:latin typeface="Cambria Math" charset="0"/>
                      </a:rPr>
                      <m:t>(</m:t>
                    </m:r>
                    <m:r>
                      <a:rPr lang="pt-PT" sz="1900" i="1">
                        <a:latin typeface="Cambria Math" charset="0"/>
                      </a:rPr>
                      <m:t>𝐸</m:t>
                    </m:r>
                    <m:r>
                      <a:rPr lang="pt-PT" sz="19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</a:t>
                </a:r>
                <a:r>
                  <a:rPr lang="pt-PT" sz="1900" dirty="0" smtClean="0">
                    <a:latin typeface="Cambria Math" charset="0"/>
                  </a:rPr>
                  <a:t>designam-se por:</a:t>
                </a:r>
                <a:endParaRPr lang="pt-PT" sz="1900" dirty="0">
                  <a:latin typeface="Cambria Math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1900" dirty="0">
                    <a:solidFill>
                      <a:srgbClr val="00B0F0"/>
                    </a:solidFill>
                    <a:latin typeface="Cambria Math" charset="0"/>
                  </a:rPr>
                  <a:t>incompatíveis</a:t>
                </a:r>
                <a:r>
                  <a:rPr lang="pt-PT" sz="1900" dirty="0">
                    <a:latin typeface="Cambria Math" charset="0"/>
                  </a:rPr>
                  <a:t>, ou, </a:t>
                </a:r>
                <a:r>
                  <a:rPr lang="pt-PT" sz="1900" dirty="0">
                    <a:solidFill>
                      <a:srgbClr val="00B0F0"/>
                    </a:solidFill>
                    <a:latin typeface="Cambria Math" charset="0"/>
                  </a:rPr>
                  <a:t>mutuamente exclusivos</a:t>
                </a:r>
                <a:r>
                  <a:rPr lang="pt-PT" sz="1900" dirty="0">
                    <a:latin typeface="Cambria Math" charset="0"/>
                  </a:rPr>
                  <a:t>, se forem disjuntos, ou seja,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∩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=∅</m:t>
                    </m:r>
                    <m:r>
                      <a:rPr lang="pt-PT" sz="2000" b="0" i="0" smtClean="0">
                        <a:latin typeface="Cambria Math" charset="0"/>
                      </a:rPr>
                      <m:t>;</m:t>
                    </m:r>
                  </m:oMath>
                </a14:m>
                <a:endParaRPr lang="pt-PT" sz="1900" dirty="0">
                  <a:latin typeface="Cambria Math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1900" dirty="0">
                    <a:solidFill>
                      <a:srgbClr val="00B0F0"/>
                    </a:solidFill>
                    <a:latin typeface="Cambria Math" charset="0"/>
                  </a:rPr>
                  <a:t>contrários</a:t>
                </a:r>
                <a:r>
                  <a:rPr lang="pt-PT" sz="1900" dirty="0">
                    <a:latin typeface="Cambria Math" charset="0"/>
                  </a:rPr>
                  <a:t>, ou, </a:t>
                </a:r>
                <a:r>
                  <a:rPr lang="pt-PT" sz="1900" dirty="0">
                    <a:solidFill>
                      <a:srgbClr val="00B0F0"/>
                    </a:solidFill>
                    <a:latin typeface="Cambria Math" charset="0"/>
                  </a:rPr>
                  <a:t>complementares</a:t>
                </a:r>
                <a:r>
                  <a:rPr lang="pt-PT" sz="1900" dirty="0">
                    <a:latin typeface="Cambria Math" charset="0"/>
                  </a:rPr>
                  <a:t>, se forem disjuntos e a sua união for igual a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, isto é, se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∩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=∅</m:t>
                    </m:r>
                    <m:r>
                      <a:rPr lang="pt-PT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000">
                        <a:latin typeface="Cambria Math" charset="0"/>
                      </a:rPr>
                      <m:t>e</m:t>
                    </m:r>
                    <m:r>
                      <a:rPr lang="pt-PT" sz="2000" i="1">
                        <a:latin typeface="Cambria Math" charset="0"/>
                      </a:rPr>
                      <m:t>  </m:t>
                    </m:r>
                    <m:r>
                      <a:rPr lang="pt-PT" sz="2000" i="1">
                        <a:latin typeface="Cambria Math" charset="0"/>
                      </a:rPr>
                      <m:t>𝐴</m:t>
                    </m:r>
                    <m:r>
                      <a:rPr lang="pt-PT" sz="2000" i="1">
                        <a:latin typeface="Cambria Math" charset="0"/>
                      </a:rPr>
                      <m:t>∪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=</m:t>
                    </m:r>
                    <m:r>
                      <a:rPr lang="pt-PT" sz="20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1900" dirty="0" smtClean="0">
                    <a:latin typeface="Cambria Math" charset="0"/>
                  </a:rPr>
                  <a:t>.</a:t>
                </a:r>
                <a:endParaRPr lang="pt-PT" sz="1900" dirty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900" dirty="0" smtClean="0">
                    <a:latin typeface="Cambria Math" charset="0"/>
                  </a:rPr>
                  <a:t>O acontecimento </a:t>
                </a:r>
                <a:r>
                  <a:rPr lang="pt-PT" sz="1900" dirty="0" smtClean="0">
                    <a:solidFill>
                      <a:srgbClr val="00B0F0"/>
                    </a:solidFill>
                    <a:latin typeface="Cambria Math" charset="0"/>
                  </a:rPr>
                  <a:t>contrário de </a:t>
                </a:r>
                <a14:m>
                  <m:oMath xmlns:m="http://schemas.openxmlformats.org/officeDocument/2006/math">
                    <m:r>
                      <a:rPr lang="pt-PT" sz="1900" b="1" i="1">
                        <a:solidFill>
                          <a:srgbClr val="00B0F0"/>
                        </a:solidFill>
                        <a:latin typeface="Cambria Math" charset="0"/>
                      </a:rPr>
                      <m:t>𝑨</m:t>
                    </m:r>
                  </m:oMath>
                </a14:m>
                <a:r>
                  <a:rPr lang="pt-PT" sz="1900" dirty="0">
                    <a:solidFill>
                      <a:srgbClr val="00B0F0"/>
                    </a:solidFill>
                    <a:latin typeface="Cambria Math" charset="0"/>
                  </a:rPr>
                  <a:t> </a:t>
                </a:r>
                <a:r>
                  <a:rPr lang="pt-PT" sz="1900" dirty="0">
                    <a:latin typeface="Cambria Math" charset="0"/>
                  </a:rPr>
                  <a:t>representa-se por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19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sz="1900" b="1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pt-PT" sz="1900" dirty="0">
                    <a:latin typeface="Cambria Math" charset="0"/>
                  </a:rPr>
                  <a:t>.</a:t>
                </a:r>
                <a:endParaRPr lang="pt-PT" sz="1900" dirty="0" smtClean="0">
                  <a:latin typeface="Cambria Math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pt-PT" sz="1900" dirty="0">
                    <a:latin typeface="Cambria Math" charset="0"/>
                  </a:rPr>
                  <a:t>O conjunto vazio </a:t>
                </a:r>
                <a:r>
                  <a:rPr lang="pt-PT" sz="1900" dirty="0" smtClean="0">
                    <a:latin typeface="Cambria Math" charset="0"/>
                  </a:rPr>
                  <a:t>designa-se por </a:t>
                </a:r>
                <a:r>
                  <a:rPr lang="pt-PT" sz="1900" dirty="0" smtClean="0">
                    <a:solidFill>
                      <a:srgbClr val="00B0F0"/>
                    </a:solidFill>
                    <a:latin typeface="Cambria Math" charset="0"/>
                  </a:rPr>
                  <a:t>acontecimento impossível</a:t>
                </a:r>
                <a:r>
                  <a:rPr lang="pt-PT" sz="1900" dirty="0" smtClean="0">
                    <a:latin typeface="Cambria Math" charset="0"/>
                  </a:rPr>
                  <a:t>.</a:t>
                </a:r>
                <a:endParaRPr lang="pt-PT" sz="1900" dirty="0">
                  <a:latin typeface="Cambria Math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pt-PT" sz="1900" dirty="0">
                    <a:latin typeface="Cambria Math" charset="0"/>
                  </a:rPr>
                  <a:t>O espaço amostral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𝐸</m:t>
                    </m:r>
                    <m:r>
                      <a:rPr lang="pt-PT" sz="19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pt-PT" sz="1900" dirty="0" smtClean="0">
                    <a:latin typeface="Cambria Math" charset="0"/>
                  </a:rPr>
                  <a:t>designa-se por </a:t>
                </a:r>
                <a:r>
                  <a:rPr lang="pt-PT" sz="1900" dirty="0" smtClean="0">
                    <a:solidFill>
                      <a:srgbClr val="00B0F0"/>
                    </a:solidFill>
                    <a:latin typeface="Cambria Math" charset="0"/>
                  </a:rPr>
                  <a:t>acontecimento </a:t>
                </a:r>
                <a:r>
                  <a:rPr lang="pt-PT" sz="1900" dirty="0">
                    <a:solidFill>
                      <a:srgbClr val="00B0F0"/>
                    </a:solidFill>
                    <a:latin typeface="Cambria Math" charset="0"/>
                  </a:rPr>
                  <a:t>certo</a:t>
                </a:r>
                <a:r>
                  <a:rPr lang="pt-PT" sz="1900" dirty="0">
                    <a:latin typeface="Cambria Math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pt-PT" sz="1900" dirty="0">
                    <a:latin typeface="Cambria Math" charset="0"/>
                  </a:rPr>
                  <a:t>Um </a:t>
                </a:r>
                <a:r>
                  <a:rPr lang="pt-PT" sz="1900" dirty="0" smtClean="0">
                    <a:latin typeface="Cambria Math" charset="0"/>
                  </a:rPr>
                  <a:t>acontecimento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𝐴</m:t>
                    </m:r>
                    <m:r>
                      <a:rPr lang="pt-PT" sz="1900" i="1">
                        <a:latin typeface="Cambria Math" charset="0"/>
                      </a:rPr>
                      <m:t>⊂</m:t>
                    </m:r>
                    <m:r>
                      <a:rPr lang="pt-PT" sz="19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 tal </a:t>
                </a:r>
                <a:r>
                  <a:rPr lang="pt-PT" sz="1900" dirty="0" smtClean="0">
                    <a:latin typeface="Cambria Math" charset="0"/>
                  </a:rPr>
                  <a:t>que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#</m:t>
                    </m:r>
                    <m:r>
                      <a:rPr lang="pt-PT" sz="1900" i="1">
                        <a:latin typeface="Cambria Math" charset="0"/>
                      </a:rPr>
                      <m:t>𝐴</m:t>
                    </m:r>
                    <m:r>
                      <a:rPr lang="pt-PT" sz="1900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designa-se </a:t>
                </a:r>
                <a:r>
                  <a:rPr lang="pt-PT" sz="1900" dirty="0" smtClean="0">
                    <a:latin typeface="Cambria Math" charset="0"/>
                  </a:rPr>
                  <a:t>por </a:t>
                </a:r>
                <a:r>
                  <a:rPr lang="pt-PT" sz="1900" dirty="0" smtClean="0">
                    <a:solidFill>
                      <a:srgbClr val="00B0F0"/>
                    </a:solidFill>
                    <a:latin typeface="Cambria Math" charset="0"/>
                  </a:rPr>
                  <a:t>elementar</a:t>
                </a:r>
                <a:r>
                  <a:rPr lang="pt-PT" sz="1900" dirty="0">
                    <a:latin typeface="Cambria Math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pt-PT" sz="1900" dirty="0">
                    <a:latin typeface="Cambria Math" charset="0"/>
                  </a:rPr>
                  <a:t>Um </a:t>
                </a:r>
                <a:r>
                  <a:rPr lang="pt-PT" sz="1900" dirty="0" smtClean="0">
                    <a:latin typeface="Cambria Math" charset="0"/>
                  </a:rPr>
                  <a:t>acontecimento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𝐴</m:t>
                    </m:r>
                    <m:r>
                      <a:rPr lang="pt-PT" sz="1900" i="1">
                        <a:latin typeface="Cambria Math" charset="0"/>
                      </a:rPr>
                      <m:t>⊂</m:t>
                    </m:r>
                    <m:r>
                      <a:rPr lang="pt-PT" sz="1900" i="1">
                        <a:latin typeface="Cambria Math" charset="0"/>
                      </a:rPr>
                      <m:t>𝐸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 tal </a:t>
                </a:r>
                <a:r>
                  <a:rPr lang="pt-PT" sz="1900" dirty="0" smtClean="0">
                    <a:latin typeface="Cambria Math" charset="0"/>
                  </a:rPr>
                  <a:t>que </a:t>
                </a:r>
                <a14:m>
                  <m:oMath xmlns:m="http://schemas.openxmlformats.org/officeDocument/2006/math">
                    <m:r>
                      <a:rPr lang="pt-PT" sz="1900" i="1">
                        <a:latin typeface="Cambria Math" charset="0"/>
                      </a:rPr>
                      <m:t>#</m:t>
                    </m:r>
                    <m:r>
                      <a:rPr lang="pt-PT" sz="1900" i="1">
                        <a:latin typeface="Cambria Math" charset="0"/>
                      </a:rPr>
                      <m:t>𝐴</m:t>
                    </m:r>
                    <m:r>
                      <a:rPr lang="pt-PT" sz="1900" i="1">
                        <a:latin typeface="Cambria Math" charset="0"/>
                      </a:rPr>
                      <m:t>≥2</m:t>
                    </m:r>
                  </m:oMath>
                </a14:m>
                <a:r>
                  <a:rPr lang="pt-PT" sz="1900" dirty="0">
                    <a:latin typeface="Cambria Math" charset="0"/>
                  </a:rPr>
                  <a:t> designa-se </a:t>
                </a:r>
                <a:r>
                  <a:rPr lang="pt-PT" sz="1900" dirty="0" smtClean="0">
                    <a:latin typeface="Cambria Math" charset="0"/>
                  </a:rPr>
                  <a:t>por </a:t>
                </a:r>
                <a:r>
                  <a:rPr lang="pt-PT" sz="1900" dirty="0" smtClean="0">
                    <a:solidFill>
                      <a:srgbClr val="00B0F0"/>
                    </a:solidFill>
                    <a:latin typeface="Cambria Math" charset="0"/>
                  </a:rPr>
                  <a:t>composto</a:t>
                </a:r>
                <a:r>
                  <a:rPr lang="pt-PT" sz="1900" dirty="0" smtClean="0">
                    <a:latin typeface="Cambria Math" charset="0"/>
                  </a:rPr>
                  <a:t>.</a:t>
                </a:r>
                <a:endParaRPr lang="pt-PT" sz="19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25332"/>
                <a:ext cx="8568952" cy="4916731"/>
              </a:xfrm>
              <a:prstGeom prst="rect">
                <a:avLst/>
              </a:prstGeom>
              <a:blipFill rotWithShape="1">
                <a:blip r:embed="rId2"/>
                <a:stretch>
                  <a:fillRect l="-711" r="-71" b="-7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8605" y="471112"/>
            <a:ext cx="851186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Exercícios</a:t>
            </a:r>
          </a:p>
          <a:p>
            <a:endParaRPr lang="pt-PT" dirty="0"/>
          </a:p>
          <a:p>
            <a:r>
              <a:rPr lang="pt-PT" dirty="0" smtClean="0"/>
              <a:t>Manual, página 74, </a:t>
            </a:r>
            <a:r>
              <a:rPr lang="pt-PT" dirty="0" smtClean="0"/>
              <a:t>1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556792"/>
            <a:ext cx="849694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endParaRPr lang="pt-PT" dirty="0"/>
          </a:p>
          <a:p>
            <a:r>
              <a:rPr lang="pt-PT" dirty="0" smtClean="0"/>
              <a:t>Considera um dado cúbico equilibrado, com as faces com cores diferentes, e a experiência aleatória que consiste em lançar três vezes consecutivas o dado referido.</a:t>
            </a:r>
          </a:p>
          <a:p>
            <a:r>
              <a:rPr lang="pt-PT" dirty="0" smtClean="0"/>
              <a:t>O acontecimento contrário do acontecimento “saírem três faces de cor diferente” é:</a:t>
            </a:r>
          </a:p>
          <a:p>
            <a:endParaRPr lang="pt-PT" dirty="0"/>
          </a:p>
          <a:p>
            <a:pPr marL="342900" indent="-342900">
              <a:buAutoNum type="alphaUcParenBoth"/>
            </a:pPr>
            <a:r>
              <a:rPr lang="pt-PT" dirty="0" smtClean="0"/>
              <a:t>“Saírem três faces da mesma cor”</a:t>
            </a:r>
          </a:p>
          <a:p>
            <a:pPr marL="342900" indent="-342900">
              <a:buAutoNum type="alphaUcParenBoth"/>
            </a:pPr>
            <a:r>
              <a:rPr lang="pt-PT" dirty="0" smtClean="0"/>
              <a:t>“Saírem exatamente duas faces com a mesma cor”</a:t>
            </a:r>
          </a:p>
          <a:p>
            <a:pPr marL="342900" indent="-342900">
              <a:buAutoNum type="alphaUcParenBoth"/>
            </a:pPr>
            <a:r>
              <a:rPr lang="pt-PT" dirty="0" smtClean="0"/>
              <a:t>“Saírem, pelo menos, duas faces com a mesma cor”</a:t>
            </a:r>
          </a:p>
          <a:p>
            <a:pPr marL="342900" indent="-342900">
              <a:buAutoNum type="alphaUcParenBoth"/>
            </a:pPr>
            <a:r>
              <a:rPr lang="pt-PT" dirty="0" smtClean="0"/>
              <a:t>“Saírem, no máximo, duas faces com a mesma cor”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606" y="4797152"/>
            <a:ext cx="8511865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endParaRPr lang="pt-PT" dirty="0"/>
          </a:p>
          <a:p>
            <a:r>
              <a:rPr lang="pt-PT" dirty="0" smtClean="0"/>
              <a:t>Indica, justificando, o valor lógico das seguintes proposições:</a:t>
            </a:r>
          </a:p>
          <a:p>
            <a:pPr marL="342900" indent="-342900">
              <a:buAutoNum type="alphaLcParenR"/>
            </a:pPr>
            <a:r>
              <a:rPr lang="pt-PT" dirty="0" smtClean="0"/>
              <a:t>Se dois acontecimentos são contrários, então são incompatíveis.</a:t>
            </a:r>
          </a:p>
          <a:p>
            <a:pPr marL="342900" indent="-342900">
              <a:buAutoNum type="alphaLcParenR"/>
            </a:pPr>
            <a:r>
              <a:rPr lang="pt-PT" dirty="0" smtClean="0"/>
              <a:t>Se dois acontecimentos são incompatíveis, então são contrários.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03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1560" y="62068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Cambria Math" charset="0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latin typeface="Cambria"/>
                <a:cs typeface="Cambria"/>
              </a:rPr>
              <a:t>Definição de Laplace de probabilidade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323528" y="1700808"/>
                <a:ext cx="8640960" cy="464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Dada uma experiência aleatória cujos casos possíveis sejam </a:t>
                </a:r>
                <a:r>
                  <a:rPr lang="pt-PT" sz="2000" dirty="0">
                    <a:latin typeface="Cambria Math" charset="0"/>
                  </a:rPr>
                  <a:t>equiprováveis, </a:t>
                </a:r>
                <a:r>
                  <a:rPr lang="pt-PT" sz="2000" dirty="0" smtClean="0">
                    <a:latin typeface="Cambria Math" charset="0"/>
                  </a:rPr>
                  <a:t>define-se como </a:t>
                </a:r>
                <a:r>
                  <a:rPr lang="pt-PT" sz="2000" dirty="0" smtClean="0">
                    <a:solidFill>
                      <a:srgbClr val="00B0F0"/>
                    </a:solidFill>
                    <a:latin typeface="Cambria Math" charset="0"/>
                  </a:rPr>
                  <a:t>probabilidade de um acontecimento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rgbClr val="00B0F0"/>
                        </a:solidFill>
                        <a:latin typeface="Cambria Math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pt-PT" sz="2000" dirty="0">
                    <a:solidFill>
                      <a:srgbClr val="00B0F0"/>
                    </a:solidFill>
                    <a:latin typeface="Cambria Math" charset="0"/>
                  </a:rPr>
                  <a:t> </a:t>
                </a:r>
                <a:r>
                  <a:rPr lang="pt-PT" sz="2000" dirty="0">
                    <a:latin typeface="Cambria Math" charset="0"/>
                  </a:rPr>
                  <a:t>e representa-se por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𝑷</m:t>
                    </m:r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(</m:t>
                    </m:r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, </a:t>
                </a:r>
                <a:r>
                  <a:rPr lang="pt-PT" sz="2000" dirty="0" smtClean="0">
                    <a:latin typeface="Cambria Math" charset="0"/>
                  </a:rPr>
                  <a:t>o </a:t>
                </a:r>
                <a:r>
                  <a:rPr lang="pt-PT" sz="2000" dirty="0">
                    <a:latin typeface="Cambria Math" charset="0"/>
                  </a:rPr>
                  <a:t>quociente entre o número de casos favoráveis a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#</m:t>
                        </m:r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>
                    <a:latin typeface="Cambria Math" charset="0"/>
                  </a:rPr>
                  <a:t> </a:t>
                </a:r>
                <a:r>
                  <a:rPr lang="pt-PT" sz="2000" dirty="0" smtClean="0">
                    <a:latin typeface="Cambria Math" charset="0"/>
                  </a:rPr>
                  <a:t>e </a:t>
                </a:r>
                <a:r>
                  <a:rPr lang="pt-PT" sz="2000" dirty="0">
                    <a:latin typeface="Cambria Math" charset="0"/>
                  </a:rPr>
                  <a:t>o número de casos possíveis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#</m:t>
                        </m:r>
                        <m:r>
                          <a:rPr lang="pt-PT" sz="2000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sz="2000" dirty="0">
                    <a:latin typeface="Cambria Math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>
                          <a:latin typeface="Cambria Math" charset="0"/>
                        </a:rPr>
                        <m:t>𝑷</m:t>
                      </m:r>
                      <m:d>
                        <m:d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e>
                      </m:d>
                      <m:r>
                        <a:rPr lang="pt-PT" sz="2000" b="1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b="1" i="1">
                              <a:latin typeface="Cambria Math" charset="0"/>
                            </a:rPr>
                            <m:t>#</m:t>
                          </m:r>
                          <m:r>
                            <a:rPr lang="pt-PT" sz="2000" b="1" i="1">
                              <a:latin typeface="Cambria Math" charset="0"/>
                            </a:rPr>
                            <m:t>𝑨</m:t>
                          </m:r>
                        </m:num>
                        <m:den>
                          <m:r>
                            <a:rPr lang="pt-PT" sz="2000" b="1" i="1">
                              <a:latin typeface="Cambria Math" charset="0"/>
                            </a:rPr>
                            <m:t>#</m:t>
                          </m:r>
                          <m:r>
                            <a:rPr lang="pt-PT" sz="2000" b="1" i="1">
                              <a:latin typeface="Cambria Math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pt-PT" sz="2000" b="1" dirty="0" smtClean="0">
                  <a:latin typeface="Cambria Math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PT" sz="2000" dirty="0">
                  <a:latin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Nota: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2000" dirty="0" smtClean="0">
                    <a:latin typeface="Cambria Math" charset="0"/>
                  </a:rPr>
                  <a:t>Dois </a:t>
                </a:r>
                <a:r>
                  <a:rPr lang="pt-PT" sz="2000" dirty="0">
                    <a:latin typeface="Cambria Math" charset="0"/>
                  </a:rPr>
                  <a:t>acontecimentos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 são equiprováveis quando são igualmente prováveis, ou seja,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pt-PT" sz="2000" i="1">
                        <a:latin typeface="Cambria Math" charset="0"/>
                      </a:rPr>
                      <m:t>=</m:t>
                    </m:r>
                    <m:r>
                      <a:rPr lang="pt-PT" sz="2000" i="1">
                        <a:latin typeface="Cambria Math" charset="0"/>
                      </a:rPr>
                      <m:t>𝑃</m:t>
                    </m:r>
                    <m:r>
                      <a:rPr lang="pt-PT" sz="2000" i="1">
                        <a:latin typeface="Cambria Math" charset="0"/>
                      </a:rPr>
                      <m:t>(</m:t>
                    </m:r>
                    <m:r>
                      <a:rPr lang="pt-PT" sz="2000" i="1">
                        <a:latin typeface="Cambria Math" charset="0"/>
                      </a:rPr>
                      <m:t>𝐵</m:t>
                    </m:r>
                    <m:r>
                      <a:rPr lang="pt-PT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pt-PT" sz="2000" dirty="0">
                    <a:latin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8640960" cy="4648324"/>
              </a:xfrm>
              <a:prstGeom prst="rect">
                <a:avLst/>
              </a:prstGeom>
              <a:blipFill rotWithShape="1">
                <a:blip r:embed="rId2"/>
                <a:stretch>
                  <a:fillRect l="-705" r="-2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4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692696"/>
            <a:ext cx="8928992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endParaRPr lang="pt-PT" dirty="0"/>
          </a:p>
          <a:p>
            <a:r>
              <a:rPr lang="pt-PT" dirty="0" smtClean="0"/>
              <a:t>Uma roda de um jogo encontra-se dividida em três setores de igual amplitude, numerados de 1 a 3.</a:t>
            </a:r>
          </a:p>
          <a:p>
            <a:r>
              <a:rPr lang="pt-PT" dirty="0" smtClean="0"/>
              <a:t>A roda é colocada a girar duas vezes. De cada vez, a pontuação obtida é o número para o qual a seta está apontar. Calcula a probabilidade dos seguintes acontecimentos:</a:t>
            </a:r>
          </a:p>
          <a:p>
            <a:endParaRPr lang="pt-PT" dirty="0"/>
          </a:p>
          <a:p>
            <a:pPr marL="342900" indent="-342900">
              <a:buAutoNum type="alphaLcParenR"/>
            </a:pPr>
            <a:r>
              <a:rPr lang="pt-PT" dirty="0" smtClean="0"/>
              <a:t>“As pontuações obtidas são iguais”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“Nenhuma pontuação é 2”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“Pelo menos uma pontuação é 3”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“Nenhuma pontuação é 2 e ambas as pontuações são iguais”</a:t>
            </a:r>
          </a:p>
          <a:p>
            <a:pPr marL="342900" indent="-342900">
              <a:buAutoNum type="alphaLcParenR"/>
            </a:pPr>
            <a:r>
              <a:rPr lang="pt-PT" dirty="0" smtClean="0"/>
              <a:t>“Nenhuma pontuação é 2 ou ambas as pontuações são iguais”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10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341</TotalTime>
  <Words>1595</Words>
  <Application>Microsoft Office PowerPoint</Application>
  <PresentationFormat>Apresentação no Ecrã (4:3)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Claridade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Simão</dc:creator>
  <cp:lastModifiedBy>Jorge</cp:lastModifiedBy>
  <cp:revision>15</cp:revision>
  <dcterms:created xsi:type="dcterms:W3CDTF">2017-10-14T16:47:52Z</dcterms:created>
  <dcterms:modified xsi:type="dcterms:W3CDTF">2017-10-16T09:01:15Z</dcterms:modified>
</cp:coreProperties>
</file>