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70" r:id="rId6"/>
    <p:sldId id="271" r:id="rId7"/>
    <p:sldId id="261" r:id="rId8"/>
    <p:sldId id="260" r:id="rId9"/>
    <p:sldId id="262" r:id="rId10"/>
    <p:sldId id="263" r:id="rId11"/>
    <p:sldId id="264" r:id="rId12"/>
    <p:sldId id="267" r:id="rId13"/>
    <p:sldId id="266" r:id="rId14"/>
    <p:sldId id="269" r:id="rId15"/>
    <p:sldId id="265" r:id="rId16"/>
    <p:sldId id="268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261-D5AD-4DA3-A206-19DB1DCA4A13}" type="datetimeFigureOut">
              <a:rPr lang="pt-PT" smtClean="0"/>
              <a:t>13-01-2013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D148-5B02-4492-8B55-1382B607809B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arafado.files.wordpress.com/2010/06/foto-joao-xavier-marco-geodesico-da-caramujeir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rafado.files.wordpress.com/2011/07/foto-joc3a3o-xavier-mg-praia-de-far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anoramio.com/photo_explor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REDE GEODÉSICA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2962672" cy="4569371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Uma </a:t>
            </a:r>
            <a:r>
              <a:rPr lang="pt-PT" b="1" dirty="0" smtClean="0"/>
              <a:t>rede geodésica</a:t>
            </a:r>
            <a:r>
              <a:rPr lang="pt-PT" dirty="0" smtClean="0"/>
              <a:t> é uma rede de triângulos que são medidos com exatidão e possuindo nos seus vértices marcos geodésicos.</a:t>
            </a:r>
            <a:endParaRPr lang="pt-PT" dirty="0"/>
          </a:p>
        </p:txBody>
      </p:sp>
      <p:pic>
        <p:nvPicPr>
          <p:cNvPr id="4" name="Imagem 3" descr="http://img.geocaching.com/cache/97ab3a2c-6201-4a53-8336-c2ba499660a2.jpg?rnd=0.90930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1628800"/>
            <a:ext cx="576064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http://img.geocaching.com/cache/0a8be2b0-4a4a-47ad-859c-b98955cd4178.jpg?rnd=0.254284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http://marafado.files.wordpress.com/2010/03/foto-joao-xavier-quebrad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.bp.blogspot.com/-bZWWAKngIhw/TyUiYvam0QI/AAAAAAAAEFo/PPwSqtLCKjc/s1600/ALGODRES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9457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Capela com Marco Geodésico - Portugal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3553" name="Picture 1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</p:pic>
      <p:pic>
        <p:nvPicPr>
          <p:cNvPr id="23554" name="Picture 2" descr="http://farm4.staticflickr.com/3157/2616561428_e389769bb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11758" y="-47282"/>
            <a:ext cx="6920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Capela com Marco Geodésico - Portugal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7672" name="Picture 24" descr="Imagem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482" name="Picture 2" descr="http://marafado.files.wordpress.com/2010/06/foto-joao-xavier-marco-geodesico-da-caramujeira.jpg?w=450&amp;h=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6626" name="Picture 2" descr="http://fotos.sapo.pt/nvnzB9CLHF5ffHbSQmgD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"/>
            <a:ext cx="5112568" cy="6857577"/>
          </a:xfrm>
          <a:prstGeom prst="rect">
            <a:avLst/>
          </a:prstGeom>
          <a:noFill/>
        </p:spPr>
      </p:pic>
      <p:pic>
        <p:nvPicPr>
          <p:cNvPr id="26628" name="Picture 4" descr="http://marafado.files.wordpress.com/2011/07/foto-joc3a3o-xavier-mg-praia-de-faro.jpg?w=450&amp;h=3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3284984"/>
          </a:xfrm>
          <a:prstGeom prst="rect">
            <a:avLst/>
          </a:prstGeom>
          <a:noFill/>
        </p:spPr>
      </p:pic>
      <p:pic>
        <p:nvPicPr>
          <p:cNvPr id="26630" name="Picture 6" descr="http://3.bp.blogspot.com/_B0-TFSdgYn8/RqeyQoJP73I/AAAAAAAAAlg/GylUhBR1t6Q/s400/A+Originalidade+do+Tale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24936" cy="1008112"/>
          </a:xfrm>
        </p:spPr>
        <p:txBody>
          <a:bodyPr>
            <a:noAutofit/>
          </a:bodyPr>
          <a:lstStyle/>
          <a:p>
            <a:r>
              <a:rPr lang="pt-PT" sz="3600" b="1" dirty="0" smtClean="0"/>
              <a:t>Marcos Geodésicos  ou Vértices Geodésicos</a:t>
            </a:r>
            <a:endParaRPr lang="pt-PT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3960440" cy="46805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PT" dirty="0"/>
              <a:t>Os marcos geodésicos são pequenas construções geralmente de betão, em forma cilíndrica ou piramidal, popularmente conhecidas por “talefes”, que têm como função representar pontos de referência no território (daí a sua implantação em locais altos e destacados), com </a:t>
            </a:r>
            <a:r>
              <a:rPr lang="pt-PT" dirty="0" smtClean="0"/>
              <a:t>visão </a:t>
            </a:r>
            <a:r>
              <a:rPr lang="pt-PT" dirty="0"/>
              <a:t>para outros </a:t>
            </a:r>
            <a:r>
              <a:rPr lang="pt-PT" dirty="0" smtClean="0"/>
              <a:t>marcos, </a:t>
            </a:r>
            <a:r>
              <a:rPr lang="pt-PT" dirty="0"/>
              <a:t>permitindo a obtenção de coordenadas </a:t>
            </a:r>
            <a:r>
              <a:rPr lang="pt-PT" dirty="0" smtClean="0"/>
              <a:t>geográficas com </a:t>
            </a:r>
            <a:r>
              <a:rPr lang="pt-PT" dirty="0"/>
              <a:t>elevada precisão.</a:t>
            </a:r>
          </a:p>
        </p:txBody>
      </p:sp>
      <p:pic>
        <p:nvPicPr>
          <p:cNvPr id="4" name="Imagem 3" descr="Marco geodésico em Brito">
            <a:hlinkClick r:id="rId2" tooltip="&quot;Marco geodésico em Brito - 1200 x 1600 píxeis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4149080"/>
            <a:ext cx="8712968" cy="2520280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Em Portugal, os marcos geodésicos são </a:t>
            </a:r>
            <a:r>
              <a:rPr lang="pt-PT" dirty="0"/>
              <a:t>cerca de </a:t>
            </a:r>
            <a:r>
              <a:rPr lang="pt-PT" dirty="0" smtClean="0"/>
              <a:t>nove mil, formando </a:t>
            </a:r>
            <a:r>
              <a:rPr lang="pt-PT" dirty="0"/>
              <a:t>a rede geodésica </a:t>
            </a:r>
            <a:r>
              <a:rPr lang="pt-PT" dirty="0" smtClean="0"/>
              <a:t>portuguesa, </a:t>
            </a:r>
            <a:r>
              <a:rPr lang="pt-PT" dirty="0"/>
              <a:t>dividindo-se em três ordens de importância/visibilidade: </a:t>
            </a:r>
          </a:p>
          <a:p>
            <a:r>
              <a:rPr lang="pt-PT" dirty="0"/>
              <a:t>· 1.ª ordem (em forma de pirâmides quadrangulares, distando entre 30 a 60 quilómetros);</a:t>
            </a:r>
          </a:p>
          <a:p>
            <a:r>
              <a:rPr lang="pt-PT" dirty="0"/>
              <a:t>· 2.ª ordem (cilindro mais cone com listas, distando entre 20 a 30 quilómetros); </a:t>
            </a:r>
          </a:p>
          <a:p>
            <a:r>
              <a:rPr lang="pt-PT" dirty="0"/>
              <a:t>· 3.ª ordem (cilindro mais cone listado, de tamanho menor que o anterior, distando entre 5 a 10 quilómetros). </a:t>
            </a:r>
          </a:p>
          <a:p>
            <a:endParaRPr lang="pt-PT" dirty="0"/>
          </a:p>
        </p:txBody>
      </p:sp>
      <p:pic>
        <p:nvPicPr>
          <p:cNvPr id="4" name="Imagem 3" descr="http://img.geocaching.com/cache/40415d53-a016-4beb-a2de-81ef3a0a95f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7525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CENTRO GEODÉSICO DE PORTUGAL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797152"/>
            <a:ext cx="8291264" cy="1728192"/>
          </a:xfrm>
        </p:spPr>
        <p:txBody>
          <a:bodyPr>
            <a:normAutofit fontScale="47500" lnSpcReduction="20000"/>
          </a:bodyPr>
          <a:lstStyle/>
          <a:p>
            <a:r>
              <a:rPr lang="pt-PT" b="1" dirty="0" smtClean="0"/>
              <a:t>O </a:t>
            </a:r>
            <a:r>
              <a:rPr lang="pt-PT" b="1" dirty="0"/>
              <a:t>Centro Geodésico de Portugal, está situado na Serra da </a:t>
            </a:r>
            <a:r>
              <a:rPr lang="pt-PT" b="1" dirty="0" err="1"/>
              <a:t>Melriça</a:t>
            </a:r>
            <a:r>
              <a:rPr lang="pt-PT" b="1" dirty="0"/>
              <a:t>, freguesia e concelho de Vila de Rei, distrito de Castelo Branco</a:t>
            </a:r>
            <a:r>
              <a:rPr lang="pt-PT" b="1" dirty="0" smtClean="0"/>
              <a:t>.. </a:t>
            </a:r>
            <a:r>
              <a:rPr lang="pt-PT" b="1" dirty="0"/>
              <a:t>No alto desta serra, encontra-se construído um marco com cerca de 20 metros de altura, denominado de "</a:t>
            </a:r>
            <a:r>
              <a:rPr lang="pt-PT" b="1" i="1" dirty="0"/>
              <a:t>Picoto</a:t>
            </a:r>
            <a:r>
              <a:rPr lang="pt-PT" b="1" dirty="0"/>
              <a:t>", marcando assim o </a:t>
            </a:r>
            <a:r>
              <a:rPr lang="pt-PT" b="1" i="1" dirty="0"/>
              <a:t>Centro</a:t>
            </a:r>
            <a:r>
              <a:rPr lang="pt-PT" b="1" dirty="0"/>
              <a:t> a nível de coordenadas geodésicas.</a:t>
            </a:r>
            <a:br>
              <a:rPr lang="pt-PT" b="1" dirty="0"/>
            </a:br>
            <a:endParaRPr lang="pt-PT" b="1" dirty="0"/>
          </a:p>
          <a:p>
            <a:r>
              <a:rPr lang="pt-PT" b="1" dirty="0"/>
              <a:t>As coordenadas geográficas do marco geodésico que ali se encontra são: </a:t>
            </a:r>
            <a:endParaRPr lang="pt-PT" b="1" dirty="0" smtClean="0"/>
          </a:p>
          <a:p>
            <a:r>
              <a:rPr lang="pt-PT" b="1" dirty="0" smtClean="0"/>
              <a:t>39º </a:t>
            </a:r>
            <a:r>
              <a:rPr lang="pt-PT" b="1" dirty="0"/>
              <a:t>41´ 37,300'' de latitude N ; e 8º 07´ 53,310'' de longitude W.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6" name="BLOGGER_PHOTO_ID_5736822228990331346" descr="http://4.bp.blogspot.com/-FdO1G2HmbL8/T51JbBqIidI/AAAAAAAAQZY/SHaDIqmLFgo/s400/Marco%2B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Localização de Vila de Rei onde se encontra, a cerca de 2 Km, o Centro Geodésico de Portugal, na Serra da Melriç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0728"/>
            <a:ext cx="2557660" cy="3744416"/>
          </a:xfrm>
          <a:prstGeom prst="rect">
            <a:avLst/>
          </a:prstGeom>
          <a:noFill/>
        </p:spPr>
      </p:pic>
      <p:pic>
        <p:nvPicPr>
          <p:cNvPr id="4100" name="Picture 4" descr="http://www.gd4caminhos.com/orientacao/topografia/Imagem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253484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6" descr="http://www.igeo.pt/produtos/geodesia/vg/rgn/img.asp?croqui=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035" y="-27384"/>
            <a:ext cx="6885381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LOGGER_PHOTO_ID_5736820386699215842" descr="http://4.bp.blogspot.com/-UJ_uzMTIPFI/T51HvyltA-I/AAAAAAAAQZM/Fa1s24T49pg/s400/Imagem%2B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344"/>
            <a:ext cx="9144000" cy="5904656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041020"/>
            <a:ext cx="1225015" cy="261610"/>
          </a:xfrm>
          <a:prstGeom prst="rect">
            <a:avLst/>
          </a:prstGeom>
          <a:solidFill>
            <a:srgbClr val="EEEE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 . . . . . . . . . .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Serra da </a:t>
            </a:r>
            <a:r>
              <a:rPr lang="pt-PT" dirty="0" err="1" smtClean="0"/>
              <a:t>Melriça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r>
              <a:rPr lang="pt-PT" dirty="0"/>
              <a:t>VÉRTICE GEODÉSICO: </a:t>
            </a:r>
            <a:r>
              <a:rPr lang="pt-PT" b="1" dirty="0" smtClean="0"/>
              <a:t>MONTEJUNTO</a:t>
            </a:r>
            <a:endParaRPr lang="pt-PT" dirty="0"/>
          </a:p>
          <a:p>
            <a:r>
              <a:rPr lang="pt-PT" sz="2600" dirty="0"/>
              <a:t>ORD: </a:t>
            </a:r>
            <a:r>
              <a:rPr lang="pt-PT" sz="2600" b="1" dirty="0"/>
              <a:t>1</a:t>
            </a:r>
            <a:endParaRPr lang="pt-PT" sz="2600" dirty="0"/>
          </a:p>
          <a:p>
            <a:r>
              <a:rPr lang="pt-PT" sz="2600" dirty="0"/>
              <a:t>N: </a:t>
            </a:r>
            <a:r>
              <a:rPr lang="pt-PT" sz="2600" b="1" dirty="0"/>
              <a:t>80</a:t>
            </a:r>
            <a:endParaRPr lang="pt-PT" sz="2600" dirty="0"/>
          </a:p>
          <a:p>
            <a:r>
              <a:rPr lang="pt-PT" sz="2600" dirty="0"/>
              <a:t>CONCELHO: </a:t>
            </a:r>
            <a:r>
              <a:rPr lang="pt-PT" sz="2600" b="1" dirty="0"/>
              <a:t>ALENQUER</a:t>
            </a:r>
            <a:endParaRPr lang="pt-PT" sz="2600" dirty="0"/>
          </a:p>
          <a:p>
            <a:r>
              <a:rPr lang="pt-PT" sz="2600" dirty="0"/>
              <a:t>FOLHA 1:50.000: </a:t>
            </a:r>
            <a:r>
              <a:rPr lang="pt-PT" sz="2600" b="1" dirty="0" smtClean="0"/>
              <a:t>30B</a:t>
            </a:r>
            <a:endParaRPr lang="pt-PT" sz="2600" dirty="0"/>
          </a:p>
          <a:p>
            <a:r>
              <a:rPr lang="pt-PT" sz="2600" dirty="0" smtClean="0"/>
              <a:t>COORDENADAS GEODÉSICAS </a:t>
            </a:r>
            <a:endParaRPr lang="pt-PT" sz="2600" dirty="0"/>
          </a:p>
          <a:p>
            <a:r>
              <a:rPr lang="en-US" sz="2600" dirty="0" smtClean="0">
                <a:sym typeface="Symbol"/>
              </a:rPr>
              <a:t></a:t>
            </a:r>
            <a:r>
              <a:rPr lang="pt-PT" sz="2600" dirty="0"/>
              <a:t>: </a:t>
            </a:r>
            <a:r>
              <a:rPr lang="pt-PT" sz="2600" b="1" dirty="0"/>
              <a:t>39º 10' 24.1552" N</a:t>
            </a:r>
            <a:endParaRPr lang="pt-PT" sz="2600" dirty="0"/>
          </a:p>
          <a:p>
            <a:r>
              <a:rPr lang="en-US" sz="2600" dirty="0" smtClean="0">
                <a:sym typeface="Symbol"/>
              </a:rPr>
              <a:t></a:t>
            </a:r>
            <a:r>
              <a:rPr lang="pt-PT" sz="2600" dirty="0" smtClean="0"/>
              <a:t>: </a:t>
            </a:r>
            <a:r>
              <a:rPr lang="pt-PT" sz="2600" b="1" dirty="0" smtClean="0"/>
              <a:t>9º 02' 54.7572" O</a:t>
            </a:r>
            <a:endParaRPr lang="pt-PT" sz="2600" dirty="0" smtClean="0"/>
          </a:p>
          <a:p>
            <a:r>
              <a:rPr lang="pt-PT" sz="2600" dirty="0" smtClean="0"/>
              <a:t>ALTITUDE NO TOPO: </a:t>
            </a:r>
            <a:r>
              <a:rPr lang="pt-PT" sz="2600" b="1" dirty="0" smtClean="0"/>
              <a:t>666,80 </a:t>
            </a:r>
            <a:r>
              <a:rPr lang="pt-PT" sz="2600" b="1" dirty="0" smtClean="0"/>
              <a:t>m</a:t>
            </a:r>
            <a:endParaRPr lang="pt-PT" sz="2600" dirty="0"/>
          </a:p>
          <a:p>
            <a:r>
              <a:rPr lang="pt-PT" sz="2600" dirty="0"/>
              <a:t>TIPO: </a:t>
            </a:r>
            <a:r>
              <a:rPr lang="pt-PT" sz="2600" b="1" dirty="0"/>
              <a:t>PILAR TRONCO-CÓNICO</a:t>
            </a:r>
            <a:endParaRPr lang="pt-PT" sz="2600" dirty="0"/>
          </a:p>
          <a:p>
            <a:r>
              <a:rPr lang="pt-PT" sz="2600" dirty="0" smtClean="0"/>
              <a:t>DIMENSÕES </a:t>
            </a:r>
            <a:r>
              <a:rPr lang="pt-PT" sz="2600" dirty="0"/>
              <a:t>DO SINAL (m) </a:t>
            </a:r>
          </a:p>
        </p:txBody>
      </p:sp>
      <p:pic>
        <p:nvPicPr>
          <p:cNvPr id="4" name="Imagem 3" descr="http://www.igeo.pt/produtos/geodesia/vg/rgn/img.asp?croqui=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4563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404664"/>
            <a:ext cx="4978896" cy="612068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t-PT" sz="6400" dirty="0"/>
              <a:t>VÉRTICE GEODÉSICO: </a:t>
            </a:r>
            <a:r>
              <a:rPr lang="pt-PT" sz="6400" b="1" dirty="0" smtClean="0"/>
              <a:t>BACALHAU</a:t>
            </a:r>
          </a:p>
          <a:p>
            <a:pPr algn="ctr">
              <a:buNone/>
            </a:pPr>
            <a:endParaRPr lang="pt-PT" sz="6400" b="1" dirty="0"/>
          </a:p>
          <a:p>
            <a:pPr algn="ctr">
              <a:buNone/>
            </a:pPr>
            <a:endParaRPr lang="pt-PT" sz="6400" dirty="0"/>
          </a:p>
          <a:p>
            <a:r>
              <a:rPr lang="pt-PT" sz="6400" dirty="0"/>
              <a:t>ORD: </a:t>
            </a:r>
            <a:r>
              <a:rPr lang="pt-PT" sz="6400" b="1" dirty="0"/>
              <a:t>2</a:t>
            </a:r>
            <a:endParaRPr lang="pt-PT" sz="6400" dirty="0"/>
          </a:p>
          <a:p>
            <a:r>
              <a:rPr lang="pt-PT" sz="6400" dirty="0"/>
              <a:t>N: </a:t>
            </a:r>
            <a:r>
              <a:rPr lang="pt-PT" sz="6400" b="1" dirty="0"/>
              <a:t>206</a:t>
            </a:r>
            <a:endParaRPr lang="pt-PT" sz="6400" dirty="0"/>
          </a:p>
          <a:p>
            <a:r>
              <a:rPr lang="pt-PT" sz="6400" dirty="0"/>
              <a:t>CONCELHO: </a:t>
            </a:r>
            <a:r>
              <a:rPr lang="pt-PT" sz="6400" b="1" dirty="0"/>
              <a:t>CADAVAL</a:t>
            </a:r>
            <a:endParaRPr lang="pt-PT" sz="6400" dirty="0"/>
          </a:p>
          <a:p>
            <a:r>
              <a:rPr lang="pt-PT" sz="6400" dirty="0"/>
              <a:t>FOLHA 1:50.000: </a:t>
            </a:r>
            <a:r>
              <a:rPr lang="pt-PT" sz="6400" b="1" dirty="0"/>
              <a:t>30B</a:t>
            </a:r>
            <a:endParaRPr lang="pt-PT" sz="6400" dirty="0"/>
          </a:p>
          <a:p>
            <a:r>
              <a:rPr lang="pt-PT" sz="6400" dirty="0"/>
              <a:t> </a:t>
            </a:r>
            <a:r>
              <a:rPr lang="pt-PT" sz="6400" dirty="0" smtClean="0"/>
              <a:t>COORDENADAS GEODÉSICAS </a:t>
            </a:r>
            <a:endParaRPr lang="pt-PT" sz="6400" dirty="0"/>
          </a:p>
          <a:p>
            <a:r>
              <a:rPr lang="en-US" sz="6400" dirty="0" smtClean="0">
                <a:sym typeface="Symbol"/>
              </a:rPr>
              <a:t></a:t>
            </a:r>
            <a:r>
              <a:rPr lang="pt-PT" sz="6400" dirty="0"/>
              <a:t>: </a:t>
            </a:r>
            <a:r>
              <a:rPr lang="pt-PT" sz="6400" b="1" dirty="0"/>
              <a:t>39º 15' 19.1741" </a:t>
            </a:r>
            <a:r>
              <a:rPr lang="pt-PT" sz="6400" b="1" dirty="0" smtClean="0"/>
              <a:t>N</a:t>
            </a:r>
          </a:p>
          <a:p>
            <a:r>
              <a:rPr lang="en-US" sz="6400" dirty="0" smtClean="0">
                <a:sym typeface="Symbol"/>
              </a:rPr>
              <a:t></a:t>
            </a:r>
            <a:r>
              <a:rPr lang="pt-PT" sz="6400" dirty="0" smtClean="0"/>
              <a:t>: </a:t>
            </a:r>
            <a:r>
              <a:rPr lang="pt-PT" sz="6400" b="1" dirty="0" smtClean="0"/>
              <a:t>9º 06' 36.7478" O</a:t>
            </a:r>
            <a:endParaRPr lang="pt-PT" sz="6400" dirty="0" smtClean="0"/>
          </a:p>
          <a:p>
            <a:r>
              <a:rPr lang="pt-PT" sz="6400" dirty="0" smtClean="0"/>
              <a:t>ALTITUDES </a:t>
            </a:r>
            <a:r>
              <a:rPr lang="pt-PT" sz="6400" dirty="0"/>
              <a:t>NO TOPO </a:t>
            </a:r>
            <a:r>
              <a:rPr lang="pt-PT" sz="6400" dirty="0" smtClean="0"/>
              <a:t>:</a:t>
            </a:r>
            <a:r>
              <a:rPr lang="pt-PT" sz="6400" b="1" dirty="0"/>
              <a:t> 143.81 </a:t>
            </a:r>
            <a:r>
              <a:rPr lang="pt-PT" sz="6400" b="1" dirty="0" smtClean="0"/>
              <a:t>m</a:t>
            </a:r>
            <a:endParaRPr lang="pt-PT" sz="6400" b="1" dirty="0"/>
          </a:p>
          <a:p>
            <a:r>
              <a:rPr lang="pt-PT" sz="6400" dirty="0" smtClean="0"/>
              <a:t>DIMENSÕES </a:t>
            </a:r>
            <a:r>
              <a:rPr lang="pt-PT" sz="6400" dirty="0"/>
              <a:t>DO SINAL (m) </a:t>
            </a:r>
          </a:p>
          <a:p>
            <a:r>
              <a:rPr lang="pt-PT" sz="6400" dirty="0" smtClean="0"/>
              <a:t>ALTURA</a:t>
            </a:r>
            <a:r>
              <a:rPr lang="pt-PT" sz="6400" dirty="0"/>
              <a:t>: </a:t>
            </a:r>
          </a:p>
          <a:p>
            <a:r>
              <a:rPr lang="pt-PT" sz="6400" b="1" dirty="0"/>
              <a:t>1.22</a:t>
            </a:r>
            <a:endParaRPr lang="pt-PT" sz="6400" dirty="0"/>
          </a:p>
          <a:p>
            <a:r>
              <a:rPr lang="pt-PT" sz="6400" b="1" dirty="0"/>
              <a:t>2.78</a:t>
            </a:r>
            <a:endParaRPr lang="pt-PT" sz="6400" dirty="0"/>
          </a:p>
          <a:p>
            <a:r>
              <a:rPr lang="pt-PT" sz="6400" dirty="0" smtClean="0"/>
              <a:t>ALTURA </a:t>
            </a:r>
            <a:r>
              <a:rPr lang="pt-PT" sz="6400" dirty="0"/>
              <a:t>AO 1ª GRAMPO: </a:t>
            </a:r>
          </a:p>
          <a:p>
            <a:r>
              <a:rPr lang="pt-PT" sz="6400" b="1" dirty="0"/>
              <a:t>1.60</a:t>
            </a:r>
            <a:endParaRPr lang="pt-PT" sz="6400" dirty="0"/>
          </a:p>
          <a:p>
            <a:r>
              <a:rPr lang="pt-PT" sz="6400" dirty="0"/>
              <a:t>ACESSO: </a:t>
            </a:r>
            <a:r>
              <a:rPr lang="pt-PT" sz="6400" b="1" dirty="0"/>
              <a:t>Viatura todo-o-terreno (3 minutos) - EN 361, de Bombarral para Cadaval; 2km antes de chegar ao Cadaval, sair à esquerda pela EN 115 para Vermelha, andar 350m e sair para a esquerda em estrada de terra batida subindo cerca de 150m até ao vértice. Há também outro acesso </a:t>
            </a:r>
            <a:r>
              <a:rPr lang="pt-PT" sz="6400" b="1" dirty="0" err="1"/>
              <a:t>directo</a:t>
            </a:r>
            <a:r>
              <a:rPr lang="pt-PT" sz="6400" b="1" dirty="0"/>
              <a:t> ao marco, 20m antes da estrada 115 para Vermelha, que permite o uso de viatura ligeira.</a:t>
            </a:r>
            <a:endParaRPr lang="pt-PT" sz="6400" dirty="0"/>
          </a:p>
          <a:p>
            <a:r>
              <a:rPr lang="pt-PT" sz="6400" dirty="0"/>
              <a:t>OBS: </a:t>
            </a:r>
            <a:r>
              <a:rPr lang="pt-PT" sz="6400" b="1" dirty="0"/>
              <a:t>Visibilidade tapada entre os 270º e 360º.</a:t>
            </a:r>
            <a:endParaRPr lang="pt-PT" sz="6400" dirty="0"/>
          </a:p>
          <a:p>
            <a:pPr>
              <a:buNone/>
            </a:pPr>
            <a:endParaRPr lang="pt-PT" sz="6400" dirty="0"/>
          </a:p>
        </p:txBody>
      </p:sp>
      <p:pic>
        <p:nvPicPr>
          <p:cNvPr id="5" name="Imagem 4" descr="http://www.igeo.pt/produtos/geodesia/vg/rgn/img.asp?foto=2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0571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www.igeo.pt/produtos/geodesia/vg/rgn/img.asp?croqui=2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img.geocaching.com/cache/b9fd20bb-15c9-47a6-89f3-e3b042f9615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324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Penha do Meio-Dia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http://img.geocaching.com/cache/36307a61-3706-4716-accf-098355c4bdc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464496" cy="344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img.geocaching.com/cache/62c69003-ed85-4098-84bf-2ba391283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20882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328</Words>
  <Application>Microsoft Office PowerPoint</Application>
  <PresentationFormat>Apresentação no Ecrã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REDE GEODÉSICA</vt:lpstr>
      <vt:lpstr>Marcos Geodésicos  ou Vértices Geodésicos</vt:lpstr>
      <vt:lpstr>Diapositivo 3</vt:lpstr>
      <vt:lpstr>CENTRO GEODÉSICO DE PORTUGAL</vt:lpstr>
      <vt:lpstr>Diapositivo 5</vt:lpstr>
      <vt:lpstr>Serra da Melriça</vt:lpstr>
      <vt:lpstr>Diapositivo 7</vt:lpstr>
      <vt:lpstr>Diapositivo 8</vt:lpstr>
      <vt:lpstr>Diapositivo 9</vt:lpstr>
      <vt:lpstr>Diapositivo 10</vt:lpstr>
      <vt:lpstr>Diapositivo 11</vt:lpstr>
      <vt:lpstr>Capela com Marco Geodésico - Portugal </vt:lpstr>
      <vt:lpstr>Diapositivo 13</vt:lpstr>
      <vt:lpstr>Diapositivo 14</vt:lpstr>
      <vt:lpstr>Diapositivo 15</vt:lpstr>
      <vt:lpstr>Diapositivo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Geodésicos  ou Vértices Geodésicos</dc:title>
  <dc:creator>Cidalia</dc:creator>
  <cp:lastModifiedBy>Cidalia</cp:lastModifiedBy>
  <cp:revision>26</cp:revision>
  <dcterms:created xsi:type="dcterms:W3CDTF">2013-01-13T22:02:19Z</dcterms:created>
  <dcterms:modified xsi:type="dcterms:W3CDTF">2013-01-13T23:54:15Z</dcterms:modified>
</cp:coreProperties>
</file>