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15-09-2019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412776"/>
            <a:ext cx="8208912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4000" dirty="0" smtClean="0"/>
              <a:t>REVISÕES</a:t>
            </a:r>
          </a:p>
          <a:p>
            <a:pPr algn="ctr"/>
            <a:r>
              <a:rPr lang="pt-PT" sz="4000" dirty="0"/>
              <a:t>e</a:t>
            </a:r>
            <a:endParaRPr lang="pt-PT" sz="4000" dirty="0" smtClean="0"/>
          </a:p>
          <a:p>
            <a:pPr algn="ctr"/>
            <a:r>
              <a:rPr lang="pt-PT" sz="4000" dirty="0" smtClean="0"/>
              <a:t>RESOLUÇÃO DE </a:t>
            </a:r>
            <a:r>
              <a:rPr lang="pt-PT" sz="4000" dirty="0" smtClean="0"/>
              <a:t>PROBLEMAS</a:t>
            </a:r>
          </a:p>
          <a:p>
            <a:pPr algn="ctr"/>
            <a:endParaRPr lang="pt-PT" sz="4000" dirty="0"/>
          </a:p>
          <a:p>
            <a:pPr algn="ctr"/>
            <a:r>
              <a:rPr lang="pt-PT" sz="4000" dirty="0" smtClean="0"/>
              <a:t>. Teorema de Pitágoras</a:t>
            </a:r>
          </a:p>
          <a:p>
            <a:pPr algn="ctr"/>
            <a:r>
              <a:rPr lang="pt-PT" sz="4000" dirty="0" smtClean="0"/>
              <a:t>. Perímetros</a:t>
            </a:r>
          </a:p>
          <a:p>
            <a:pPr algn="ctr"/>
            <a:r>
              <a:rPr lang="pt-PT" sz="4000" dirty="0" smtClean="0"/>
              <a:t>. Áreas e Volumes</a:t>
            </a:r>
          </a:p>
          <a:p>
            <a:pPr algn="ctr"/>
            <a:r>
              <a:rPr lang="pt-PT" sz="4000" dirty="0" smtClean="0"/>
              <a:t>. Semelhança de figuras</a:t>
            </a:r>
          </a:p>
        </p:txBody>
      </p:sp>
    </p:spTree>
    <p:extLst>
      <p:ext uri="{BB962C8B-B14F-4D97-AF65-F5344CB8AC3E}">
        <p14:creationId xmlns:p14="http://schemas.microsoft.com/office/powerpoint/2010/main" val="5061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33973" y="456348"/>
            <a:ext cx="41222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Resolução de Equações e Inequações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052736"/>
            <a:ext cx="8474295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Casos notáveis da multiplicação de polinómios</a:t>
            </a:r>
          </a:p>
          <a:p>
            <a:endParaRPr lang="pt-PT" dirty="0"/>
          </a:p>
          <a:p>
            <a:r>
              <a:rPr lang="pt-PT" dirty="0" smtClean="0"/>
              <a:t>(A + B)</a:t>
            </a:r>
            <a:r>
              <a:rPr lang="pt-PT" baseline="50000" dirty="0" smtClean="0"/>
              <a:t>2</a:t>
            </a:r>
            <a:r>
              <a:rPr lang="pt-PT" dirty="0" smtClean="0"/>
              <a:t> = A</a:t>
            </a:r>
            <a:r>
              <a:rPr lang="pt-PT" baseline="50000" dirty="0" smtClean="0"/>
              <a:t>2</a:t>
            </a:r>
            <a:r>
              <a:rPr lang="pt-PT" dirty="0" smtClean="0"/>
              <a:t> + 2AB + B</a:t>
            </a:r>
            <a:r>
              <a:rPr lang="pt-PT" baseline="50000" dirty="0" smtClean="0"/>
              <a:t>2</a:t>
            </a:r>
            <a:endParaRPr lang="pt-PT" dirty="0" smtClean="0"/>
          </a:p>
          <a:p>
            <a:endParaRPr lang="pt-PT" dirty="0"/>
          </a:p>
          <a:p>
            <a:r>
              <a:rPr lang="pt-PT" dirty="0"/>
              <a:t>(A </a:t>
            </a:r>
            <a:r>
              <a:rPr lang="pt-PT" dirty="0" smtClean="0"/>
              <a:t>- </a:t>
            </a:r>
            <a:r>
              <a:rPr lang="pt-PT" dirty="0"/>
              <a:t>B)</a:t>
            </a:r>
            <a:r>
              <a:rPr lang="pt-PT" baseline="50000" dirty="0"/>
              <a:t>2</a:t>
            </a:r>
            <a:r>
              <a:rPr lang="pt-PT" dirty="0"/>
              <a:t> = A</a:t>
            </a:r>
            <a:r>
              <a:rPr lang="pt-PT" baseline="50000" dirty="0"/>
              <a:t>2</a:t>
            </a:r>
            <a:r>
              <a:rPr lang="pt-PT" dirty="0"/>
              <a:t> </a:t>
            </a:r>
            <a:r>
              <a:rPr lang="pt-PT" dirty="0" smtClean="0"/>
              <a:t>- </a:t>
            </a:r>
            <a:r>
              <a:rPr lang="pt-PT" dirty="0"/>
              <a:t>2AB + </a:t>
            </a:r>
            <a:r>
              <a:rPr lang="pt-PT" dirty="0" smtClean="0"/>
              <a:t>B</a:t>
            </a:r>
            <a:r>
              <a:rPr lang="pt-PT" baseline="50000" dirty="0" smtClean="0"/>
              <a:t>2</a:t>
            </a:r>
          </a:p>
          <a:p>
            <a:endParaRPr lang="pt-PT" baseline="50000" dirty="0"/>
          </a:p>
          <a:p>
            <a:r>
              <a:rPr lang="pt-PT" dirty="0"/>
              <a:t>(A </a:t>
            </a:r>
            <a:r>
              <a:rPr lang="pt-PT" dirty="0" smtClean="0"/>
              <a:t>- </a:t>
            </a:r>
            <a:r>
              <a:rPr lang="pt-PT" dirty="0"/>
              <a:t>B)</a:t>
            </a:r>
            <a:r>
              <a:rPr lang="pt-PT" dirty="0" smtClean="0"/>
              <a:t>(</a:t>
            </a:r>
            <a:r>
              <a:rPr lang="pt-PT" dirty="0"/>
              <a:t>A + B</a:t>
            </a:r>
            <a:r>
              <a:rPr lang="pt-PT" dirty="0" smtClean="0"/>
              <a:t>) </a:t>
            </a:r>
            <a:r>
              <a:rPr lang="pt-PT" dirty="0"/>
              <a:t>= A</a:t>
            </a:r>
            <a:r>
              <a:rPr lang="pt-PT" baseline="50000" dirty="0"/>
              <a:t>2</a:t>
            </a:r>
            <a:r>
              <a:rPr lang="pt-PT" dirty="0"/>
              <a:t>  </a:t>
            </a:r>
            <a:r>
              <a:rPr lang="pt-PT" dirty="0" smtClean="0"/>
              <a:t>- B</a:t>
            </a:r>
            <a:r>
              <a:rPr lang="pt-PT" baseline="50000" dirty="0" smtClean="0"/>
              <a:t>2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0545" y="3338928"/>
            <a:ext cx="848326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Equações e inequações de 1.º grau – recordar as regras de resolução 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0545" y="4055460"/>
            <a:ext cx="869988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Equações do 2.º grau</a:t>
            </a:r>
          </a:p>
          <a:p>
            <a:endParaRPr lang="pt-PT" dirty="0"/>
          </a:p>
          <a:p>
            <a:r>
              <a:rPr lang="pt-PT" dirty="0" smtClean="0"/>
              <a:t>Incompletas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graphicFrame>
        <p:nvGraphicFramePr>
          <p:cNvPr id="6" name="Objecto 5"/>
          <p:cNvGraphicFramePr>
            <a:graphicFrameLocks noChangeAspect="1"/>
          </p:cNvGraphicFramePr>
          <p:nvPr>
            <p:extLst/>
          </p:nvPr>
        </p:nvGraphicFramePr>
        <p:xfrm>
          <a:off x="323528" y="5391800"/>
          <a:ext cx="8546901" cy="469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ção" r:id="rId3" imgW="4163272" imgH="228633" progId="Equation.3">
                  <p:embed/>
                </p:oleObj>
              </mc:Choice>
              <mc:Fallback>
                <p:oleObj name="Equação" r:id="rId3" imgW="4163272" imgH="228633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5391800"/>
                        <a:ext cx="8546901" cy="469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7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832394"/>
            <a:ext cx="813690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  <p:graphicFrame>
        <p:nvGraphicFramePr>
          <p:cNvPr id="3" name="Objecto 2"/>
          <p:cNvGraphicFramePr>
            <a:graphicFrameLocks noChangeAspect="1"/>
          </p:cNvGraphicFramePr>
          <p:nvPr>
            <p:extLst/>
          </p:nvPr>
        </p:nvGraphicFramePr>
        <p:xfrm>
          <a:off x="827584" y="1124744"/>
          <a:ext cx="72342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ção" r:id="rId3" imgW="4012920" imgH="228600" progId="Equation.3">
                  <p:embed/>
                </p:oleObj>
              </mc:Choice>
              <mc:Fallback>
                <p:oleObj name="Equação" r:id="rId3" imgW="4012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124744"/>
                        <a:ext cx="7234238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251520" y="3204031"/>
                <a:ext cx="8136904" cy="234711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pt-PT" dirty="0" smtClean="0"/>
                  <a:t>Completas </a:t>
                </a:r>
              </a:p>
              <a:p>
                <a:endParaRPr lang="pt-PT" dirty="0"/>
              </a:p>
              <a:p>
                <a:endParaRPr lang="pt-PT" dirty="0" smtClean="0"/>
              </a:p>
              <a:p>
                <a:endParaRPr lang="pt-PT" dirty="0" smtClean="0"/>
              </a:p>
              <a:p>
                <a:r>
                  <a:rPr lang="pt-PT" dirty="0" smtClean="0"/>
                  <a:t>Utiliza –se a fórmula resolvente:</a:t>
                </a:r>
                <a:endParaRPr lang="pt-PT" i="1" dirty="0" smtClean="0">
                  <a:latin typeface="Cambria Math"/>
                </a:endParaRPr>
              </a:p>
              <a:p>
                <a:endParaRPr lang="pt-PT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i="1" smtClean="0">
                          <a:latin typeface="Cambria Math"/>
                        </a:rPr>
                        <m:t>𝑥</m:t>
                      </m:r>
                      <m:r>
                        <a:rPr lang="pt-PT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PT" i="1" smtClean="0">
                              <a:latin typeface="Cambria Math"/>
                            </a:rPr>
                            <m:t>−</m:t>
                          </m:r>
                          <m:r>
                            <a:rPr lang="pt-PT" i="1" smtClean="0">
                              <a:latin typeface="Cambria Math"/>
                            </a:rPr>
                            <m:t>𝑏</m:t>
                          </m:r>
                          <m:r>
                            <a:rPr lang="pt-PT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P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PT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pt-PT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PT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pt-PT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pt-PT" i="1" smtClean="0">
                              <a:latin typeface="Cambria Math"/>
                            </a:rPr>
                            <m:t>2</m:t>
                          </m:r>
                          <m:r>
                            <a:rPr lang="pt-PT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04031"/>
                <a:ext cx="8136904" cy="2347117"/>
              </a:xfrm>
              <a:prstGeom prst="rect">
                <a:avLst/>
              </a:prstGeom>
              <a:blipFill rotWithShape="0">
                <a:blip r:embed="rId5"/>
                <a:stretch>
                  <a:fillRect l="-524" t="-129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712" y="3789040"/>
            <a:ext cx="1872208" cy="45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6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0688"/>
            <a:ext cx="8064896" cy="4801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Nas inequações, não esquecer que o conjunto solução é um intervalo.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Não esquecer, ainda que:</a:t>
            </a: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  <p:graphicFrame>
        <p:nvGraphicFramePr>
          <p:cNvPr id="3" name="Objecto 2"/>
          <p:cNvGraphicFramePr>
            <a:graphicFrameLocks noChangeAspect="1"/>
          </p:cNvGraphicFramePr>
          <p:nvPr>
            <p:extLst/>
          </p:nvPr>
        </p:nvGraphicFramePr>
        <p:xfrm>
          <a:off x="2925763" y="1193800"/>
          <a:ext cx="22987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ção" r:id="rId3" imgW="1104840" imgH="660240" progId="Equation.3">
                  <p:embed/>
                </p:oleObj>
              </mc:Choice>
              <mc:Fallback>
                <p:oleObj name="Equação" r:id="rId3" imgW="110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1193800"/>
                        <a:ext cx="22987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o 3"/>
          <p:cNvGraphicFramePr>
            <a:graphicFrameLocks noChangeAspect="1"/>
          </p:cNvGraphicFramePr>
          <p:nvPr>
            <p:extLst/>
          </p:nvPr>
        </p:nvGraphicFramePr>
        <p:xfrm>
          <a:off x="2123728" y="3573016"/>
          <a:ext cx="582325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ção" r:id="rId5" imgW="2658128" imgH="657454" progId="Equation.3">
                  <p:embed/>
                </p:oleObj>
              </mc:Choice>
              <mc:Fallback>
                <p:oleObj name="Equação" r:id="rId5" imgW="2658128" imgH="657454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3573016"/>
                        <a:ext cx="5823256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36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teorema de pitag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691276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pitagor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3645024"/>
            <a:ext cx="260032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0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Recorte de Ecrã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875309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Recorte de Ecrã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" y="1124744"/>
            <a:ext cx="905877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Recorte de Ecrã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r="801"/>
          <a:stretch/>
        </p:blipFill>
        <p:spPr>
          <a:xfrm>
            <a:off x="179512" y="2060848"/>
            <a:ext cx="8856984" cy="3384376"/>
          </a:xfrm>
          <a:prstGeom prst="rect">
            <a:avLst/>
          </a:prstGeom>
        </p:spPr>
      </p:pic>
      <p:pic>
        <p:nvPicPr>
          <p:cNvPr id="3" name="Imagem 2" descr="Recorte de Ecrã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2" t="506" r="392" b="85075"/>
          <a:stretch/>
        </p:blipFill>
        <p:spPr>
          <a:xfrm>
            <a:off x="49728" y="1293168"/>
            <a:ext cx="9058776" cy="6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764704"/>
            <a:ext cx="8676456" cy="5078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Valores aproximados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Na resolução de problemas encontramos dois tipos de resposta: uma usando o valor exato e outra usando um valor aproximado.</a:t>
            </a:r>
          </a:p>
          <a:p>
            <a:pPr algn="just"/>
            <a:r>
              <a:rPr lang="pt-PT" dirty="0" smtClean="0"/>
              <a:t>Na vida prática os valores exatos são muitas vezes substituídos por valores aproximados. Os valores aproximados obtêm-se obedecendo às regras dos arredondamentos, exceto nos casos em que a situação em contexto real sugere outra opção.</a:t>
            </a:r>
          </a:p>
          <a:p>
            <a:pPr algn="just"/>
            <a:endParaRPr lang="pt-PT" dirty="0"/>
          </a:p>
          <a:p>
            <a:pPr algn="just"/>
            <a:r>
              <a:rPr lang="pt-PT" b="1" dirty="0" smtClean="0"/>
              <a:t>Arredondamentos (Regra)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No caso do primeiro algarismo a desprezar ser maior ou igual a 5 aumenta-se uma unidade ao último algarismo conservado.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No caso do primeiro algarismo a desprezar ser menor que 5 mantém-se o último algarismo a ser conservado.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266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7" y="908720"/>
            <a:ext cx="899313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4972" y="620688"/>
            <a:ext cx="8841524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Relação entre os comprimentos, perímetros e áreas de figuras semelhantes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* Sendo A e B duas figuras semelhantes, a razão entre os comprimentos dos lados da figura B e os comprimentos dos lados correspondentes da figura A é igual à razão de semelhança que transforma A em B (r).</a:t>
            </a:r>
          </a:p>
          <a:p>
            <a:pPr algn="just"/>
            <a:endParaRPr lang="pt-PT" dirty="0"/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* Sendo A e B duas figuras semelhantes, a razão entre o perímetro da figura B e o perímetro da figura A é igual à razão de semelhança que transforma A em B (r).</a:t>
            </a:r>
          </a:p>
          <a:p>
            <a:pPr algn="just"/>
            <a:endParaRPr lang="pt-PT" dirty="0"/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* Sendo A e B duas figuras semelhantes, a razão entre a área da figura B e a área da figura A é igual ao quadrado da razão de semelhança que transforma A em B.</a:t>
            </a:r>
          </a:p>
          <a:p>
            <a:pPr algn="just"/>
            <a:endParaRPr lang="pt-PT" dirty="0" smtClean="0"/>
          </a:p>
          <a:p>
            <a:pPr algn="just"/>
            <a:endParaRPr lang="pt-PT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657879"/>
              </p:ext>
            </p:extLst>
          </p:nvPr>
        </p:nvGraphicFramePr>
        <p:xfrm>
          <a:off x="7524328" y="4348551"/>
          <a:ext cx="956889" cy="51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444240" imgH="241200" progId="Equation.DSMT4">
                  <p:embed/>
                </p:oleObj>
              </mc:Choice>
              <mc:Fallback>
                <p:oleObj name="Equation" r:id="rId3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24328" y="4348551"/>
                        <a:ext cx="956889" cy="519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972" y="4987042"/>
            <a:ext cx="883970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Relação entre volumes de sólidos semelhantes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* Sendo A e B dois sólidos semelhantes, a razão entre o volume do sólido B e o volume do sólido A é igual ao cubo da razão de semelhança que transforma A em 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 smtClean="0"/>
          </a:p>
          <a:p>
            <a:pPr algn="just"/>
            <a:endParaRPr lang="pt-PT" dirty="0" smtClean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573724"/>
              </p:ext>
            </p:extLst>
          </p:nvPr>
        </p:nvGraphicFramePr>
        <p:xfrm>
          <a:off x="7516521" y="6186242"/>
          <a:ext cx="9302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16521" y="6186242"/>
                        <a:ext cx="930275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8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2348880"/>
            <a:ext cx="6545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 smtClean="0"/>
              <a:t>Outras revisões importantes …</a:t>
            </a:r>
          </a:p>
          <a:p>
            <a:pPr algn="ctr"/>
            <a:r>
              <a:rPr lang="pt-PT" sz="3600" dirty="0" smtClean="0"/>
              <a:t> (Álgebra)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42645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1132</TotalTime>
  <Words>398</Words>
  <Application>Microsoft Office PowerPoint</Application>
  <PresentationFormat>Apresentação no Ecrã (4:3)</PresentationFormat>
  <Paragraphs>73</Paragraphs>
  <Slides>12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dos diapositivos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Claridade</vt:lpstr>
      <vt:lpstr>MathType 6.0 Equation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Simão</dc:creator>
  <cp:lastModifiedBy>Jorge</cp:lastModifiedBy>
  <cp:revision>21</cp:revision>
  <dcterms:created xsi:type="dcterms:W3CDTF">2017-09-15T08:05:27Z</dcterms:created>
  <dcterms:modified xsi:type="dcterms:W3CDTF">2019-09-15T17:04:54Z</dcterms:modified>
</cp:coreProperties>
</file>